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78" r:id="rId2"/>
    <p:sldId id="280" r:id="rId3"/>
    <p:sldId id="283" r:id="rId4"/>
    <p:sldId id="281" r:id="rId5"/>
    <p:sldId id="285" r:id="rId6"/>
    <p:sldId id="282" r:id="rId7"/>
    <p:sldId id="286" r:id="rId8"/>
    <p:sldId id="284" r:id="rId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1B75BC"/>
    <a:srgbClr val="098C74"/>
    <a:srgbClr val="0054A6"/>
    <a:srgbClr val="35EBDE"/>
    <a:srgbClr val="109F96"/>
    <a:srgbClr val="084F9A"/>
    <a:srgbClr val="009175"/>
    <a:srgbClr val="008F77"/>
    <a:srgbClr val="088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04" autoAdjust="0"/>
    <p:restoredTop sz="95820" autoAdjust="0"/>
  </p:normalViewPr>
  <p:slideViewPr>
    <p:cSldViewPr snapToGrid="0">
      <p:cViewPr varScale="1">
        <p:scale>
          <a:sx n="74" d="100"/>
          <a:sy n="74" d="100"/>
        </p:scale>
        <p:origin x="3708" y="60"/>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C73FE0-7CD8-4333-A472-1601FE44369E}" type="datetimeFigureOut">
              <a:rPr lang="en-US" smtClean="0"/>
              <a:t>3/12/2026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772E4C-5E48-463B-BB5A-6FA9BF3BA562}" type="slidenum">
              <a:rPr lang="en-US" smtClean="0"/>
              <a:t>‹#›</a:t>
            </a:fld>
            <a:endParaRPr lang="en-US"/>
          </a:p>
        </p:txBody>
      </p:sp>
    </p:spTree>
    <p:extLst>
      <p:ext uri="{BB962C8B-B14F-4D97-AF65-F5344CB8AC3E}">
        <p14:creationId xmlns:p14="http://schemas.microsoft.com/office/powerpoint/2010/main" val="2752284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56282-C589-4AAB-AA62-888B67650793}" type="datetimeFigureOut">
              <a:rPr lang="en-US" smtClean="0"/>
              <a:t>3/12/2026</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1390A-A37E-47AC-8E6D-7DAF97543D24}" type="slidenum">
              <a:rPr lang="en-US" smtClean="0"/>
              <a:t>‹#›</a:t>
            </a:fld>
            <a:endParaRPr lang="en-US"/>
          </a:p>
        </p:txBody>
      </p:sp>
    </p:spTree>
    <p:extLst>
      <p:ext uri="{BB962C8B-B14F-4D97-AF65-F5344CB8AC3E}">
        <p14:creationId xmlns:p14="http://schemas.microsoft.com/office/powerpoint/2010/main" val="6784181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BFA1390A-A37E-47AC-8E6D-7DAF97543D24}" type="slidenum">
              <a:rPr lang="en-US" smtClean="0"/>
              <a:t>2</a:t>
            </a:fld>
            <a:endParaRPr lang="en-US"/>
          </a:p>
        </p:txBody>
      </p:sp>
    </p:spTree>
    <p:extLst>
      <p:ext uri="{BB962C8B-B14F-4D97-AF65-F5344CB8AC3E}">
        <p14:creationId xmlns:p14="http://schemas.microsoft.com/office/powerpoint/2010/main" val="384009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BFA1390A-A37E-47AC-8E6D-7DAF97543D24}" type="slidenum">
              <a:rPr lang="en-US" smtClean="0"/>
              <a:t>3</a:t>
            </a:fld>
            <a:endParaRPr lang="en-US"/>
          </a:p>
        </p:txBody>
      </p:sp>
    </p:spTree>
    <p:extLst>
      <p:ext uri="{BB962C8B-B14F-4D97-AF65-F5344CB8AC3E}">
        <p14:creationId xmlns:p14="http://schemas.microsoft.com/office/powerpoint/2010/main" val="4038998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圖片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94" y="0"/>
            <a:ext cx="6910794" cy="1272746"/>
          </a:xfrm>
          <a:prstGeom prst="rect">
            <a:avLst/>
          </a:prstGeom>
        </p:spPr>
      </p:pic>
      <p:pic>
        <p:nvPicPr>
          <p:cNvPr id="4" name="Picture 48" descr="HKPC-Secondary-Chinese-RGB-300d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265" y="393224"/>
            <a:ext cx="1172114" cy="47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Picture Placeholder 29"/>
          <p:cNvSpPr>
            <a:spLocks noGrp="1"/>
          </p:cNvSpPr>
          <p:nvPr>
            <p:ph type="pic" sz="quarter" idx="14"/>
          </p:nvPr>
        </p:nvSpPr>
        <p:spPr>
          <a:xfrm>
            <a:off x="0" y="1206295"/>
            <a:ext cx="6858000" cy="2661370"/>
          </a:xfrm>
          <a:custGeom>
            <a:avLst/>
            <a:gdLst>
              <a:gd name="connsiteX0" fmla="*/ 0 w 6858000"/>
              <a:gd name="connsiteY0" fmla="*/ 0 h 2651760"/>
              <a:gd name="connsiteX1" fmla="*/ 6858000 w 6858000"/>
              <a:gd name="connsiteY1" fmla="*/ 0 h 2651760"/>
              <a:gd name="connsiteX2" fmla="*/ 6858000 w 6858000"/>
              <a:gd name="connsiteY2" fmla="*/ 2651760 h 2651760"/>
              <a:gd name="connsiteX3" fmla="*/ 0 w 6858000"/>
              <a:gd name="connsiteY3" fmla="*/ 2651760 h 2651760"/>
              <a:gd name="connsiteX4" fmla="*/ 0 w 6858000"/>
              <a:gd name="connsiteY4" fmla="*/ 0 h 2651760"/>
              <a:gd name="connsiteX0" fmla="*/ 0 w 6858000"/>
              <a:gd name="connsiteY0" fmla="*/ 0 h 2651760"/>
              <a:gd name="connsiteX1" fmla="*/ 6858000 w 6858000"/>
              <a:gd name="connsiteY1" fmla="*/ 0 h 2651760"/>
              <a:gd name="connsiteX2" fmla="*/ 6858000 w 6858000"/>
              <a:gd name="connsiteY2" fmla="*/ 2651760 h 2651760"/>
              <a:gd name="connsiteX3" fmla="*/ 1136822 w 6858000"/>
              <a:gd name="connsiteY3" fmla="*/ 2649013 h 2651760"/>
              <a:gd name="connsiteX4" fmla="*/ 0 w 6858000"/>
              <a:gd name="connsiteY4" fmla="*/ 2651760 h 2651760"/>
              <a:gd name="connsiteX5" fmla="*/ 0 w 6858000"/>
              <a:gd name="connsiteY5" fmla="*/ 0 h 2651760"/>
              <a:gd name="connsiteX0" fmla="*/ 0 w 6858000"/>
              <a:gd name="connsiteY0" fmla="*/ 0 h 2661370"/>
              <a:gd name="connsiteX1" fmla="*/ 6858000 w 6858000"/>
              <a:gd name="connsiteY1" fmla="*/ 0 h 2661370"/>
              <a:gd name="connsiteX2" fmla="*/ 6858000 w 6858000"/>
              <a:gd name="connsiteY2" fmla="*/ 2651760 h 2661370"/>
              <a:gd name="connsiteX3" fmla="*/ 5758249 w 6858000"/>
              <a:gd name="connsiteY3" fmla="*/ 2661370 h 2661370"/>
              <a:gd name="connsiteX4" fmla="*/ 1136822 w 6858000"/>
              <a:gd name="connsiteY4" fmla="*/ 2649013 h 2661370"/>
              <a:gd name="connsiteX5" fmla="*/ 0 w 6858000"/>
              <a:gd name="connsiteY5" fmla="*/ 2651760 h 2661370"/>
              <a:gd name="connsiteX6" fmla="*/ 0 w 6858000"/>
              <a:gd name="connsiteY6" fmla="*/ 0 h 2661370"/>
              <a:gd name="connsiteX0" fmla="*/ 0 w 6858000"/>
              <a:gd name="connsiteY0" fmla="*/ 0 h 2661370"/>
              <a:gd name="connsiteX1" fmla="*/ 6858000 w 6858000"/>
              <a:gd name="connsiteY1" fmla="*/ 0 h 2661370"/>
              <a:gd name="connsiteX2" fmla="*/ 6858000 w 6858000"/>
              <a:gd name="connsiteY2" fmla="*/ 2651760 h 2661370"/>
              <a:gd name="connsiteX3" fmla="*/ 5758249 w 6858000"/>
              <a:gd name="connsiteY3" fmla="*/ 2661370 h 2661370"/>
              <a:gd name="connsiteX4" fmla="*/ 5498757 w 6858000"/>
              <a:gd name="connsiteY4" fmla="*/ 2661370 h 2661370"/>
              <a:gd name="connsiteX5" fmla="*/ 1136822 w 6858000"/>
              <a:gd name="connsiteY5" fmla="*/ 2649013 h 2661370"/>
              <a:gd name="connsiteX6" fmla="*/ 0 w 6858000"/>
              <a:gd name="connsiteY6" fmla="*/ 2651760 h 2661370"/>
              <a:gd name="connsiteX7" fmla="*/ 0 w 6858000"/>
              <a:gd name="connsiteY7" fmla="*/ 0 h 2661370"/>
              <a:gd name="connsiteX0" fmla="*/ 0 w 6858000"/>
              <a:gd name="connsiteY0" fmla="*/ 0 h 2661370"/>
              <a:gd name="connsiteX1" fmla="*/ 6858000 w 6858000"/>
              <a:gd name="connsiteY1" fmla="*/ 0 h 2661370"/>
              <a:gd name="connsiteX2" fmla="*/ 6858000 w 6858000"/>
              <a:gd name="connsiteY2" fmla="*/ 2651760 h 2661370"/>
              <a:gd name="connsiteX3" fmla="*/ 5758249 w 6858000"/>
              <a:gd name="connsiteY3" fmla="*/ 2661370 h 2661370"/>
              <a:gd name="connsiteX4" fmla="*/ 5498757 w 6858000"/>
              <a:gd name="connsiteY4" fmla="*/ 2661370 h 2661370"/>
              <a:gd name="connsiteX5" fmla="*/ 1396314 w 6858000"/>
              <a:gd name="connsiteY5" fmla="*/ 2661370 h 2661370"/>
              <a:gd name="connsiteX6" fmla="*/ 1136822 w 6858000"/>
              <a:gd name="connsiteY6" fmla="*/ 2649013 h 2661370"/>
              <a:gd name="connsiteX7" fmla="*/ 0 w 6858000"/>
              <a:gd name="connsiteY7" fmla="*/ 2651760 h 2661370"/>
              <a:gd name="connsiteX8" fmla="*/ 0 w 6858000"/>
              <a:gd name="connsiteY8" fmla="*/ 0 h 2661370"/>
              <a:gd name="connsiteX0" fmla="*/ 0 w 6858000"/>
              <a:gd name="connsiteY0" fmla="*/ 0 h 2661370"/>
              <a:gd name="connsiteX1" fmla="*/ 6858000 w 6858000"/>
              <a:gd name="connsiteY1" fmla="*/ 0 h 2661370"/>
              <a:gd name="connsiteX2" fmla="*/ 6858000 w 6858000"/>
              <a:gd name="connsiteY2" fmla="*/ 2651760 h 2661370"/>
              <a:gd name="connsiteX3" fmla="*/ 5758249 w 6858000"/>
              <a:gd name="connsiteY3" fmla="*/ 2661370 h 2661370"/>
              <a:gd name="connsiteX4" fmla="*/ 5498757 w 6858000"/>
              <a:gd name="connsiteY4" fmla="*/ 2661370 h 2661370"/>
              <a:gd name="connsiteX5" fmla="*/ 1037968 w 6858000"/>
              <a:gd name="connsiteY5" fmla="*/ 2228883 h 2661370"/>
              <a:gd name="connsiteX6" fmla="*/ 1136822 w 6858000"/>
              <a:gd name="connsiteY6" fmla="*/ 2649013 h 2661370"/>
              <a:gd name="connsiteX7" fmla="*/ 0 w 6858000"/>
              <a:gd name="connsiteY7" fmla="*/ 2651760 h 2661370"/>
              <a:gd name="connsiteX8" fmla="*/ 0 w 6858000"/>
              <a:gd name="connsiteY8" fmla="*/ 0 h 2661370"/>
              <a:gd name="connsiteX0" fmla="*/ 0 w 6858000"/>
              <a:gd name="connsiteY0" fmla="*/ 0 h 2661370"/>
              <a:gd name="connsiteX1" fmla="*/ 6858000 w 6858000"/>
              <a:gd name="connsiteY1" fmla="*/ 0 h 2661370"/>
              <a:gd name="connsiteX2" fmla="*/ 6858000 w 6858000"/>
              <a:gd name="connsiteY2" fmla="*/ 2651760 h 2661370"/>
              <a:gd name="connsiteX3" fmla="*/ 5758249 w 6858000"/>
              <a:gd name="connsiteY3" fmla="*/ 2661370 h 2661370"/>
              <a:gd name="connsiteX4" fmla="*/ 5498757 w 6858000"/>
              <a:gd name="connsiteY4" fmla="*/ 2661370 h 2661370"/>
              <a:gd name="connsiteX5" fmla="*/ 1037968 w 6858000"/>
              <a:gd name="connsiteY5" fmla="*/ 2228883 h 2661370"/>
              <a:gd name="connsiteX6" fmla="*/ 1309817 w 6858000"/>
              <a:gd name="connsiteY6" fmla="*/ 2661370 h 2661370"/>
              <a:gd name="connsiteX7" fmla="*/ 0 w 6858000"/>
              <a:gd name="connsiteY7" fmla="*/ 2651760 h 2661370"/>
              <a:gd name="connsiteX8" fmla="*/ 0 w 6858000"/>
              <a:gd name="connsiteY8" fmla="*/ 0 h 2661370"/>
              <a:gd name="connsiteX0" fmla="*/ 0 w 6858000"/>
              <a:gd name="connsiteY0" fmla="*/ 0 h 2661370"/>
              <a:gd name="connsiteX1" fmla="*/ 6858000 w 6858000"/>
              <a:gd name="connsiteY1" fmla="*/ 0 h 2661370"/>
              <a:gd name="connsiteX2" fmla="*/ 6858000 w 6858000"/>
              <a:gd name="connsiteY2" fmla="*/ 2651760 h 2661370"/>
              <a:gd name="connsiteX3" fmla="*/ 5758249 w 6858000"/>
              <a:gd name="connsiteY3" fmla="*/ 2661370 h 2661370"/>
              <a:gd name="connsiteX4" fmla="*/ 5498757 w 6858000"/>
              <a:gd name="connsiteY4" fmla="*/ 2661370 h 2661370"/>
              <a:gd name="connsiteX5" fmla="*/ 1037968 w 6858000"/>
              <a:gd name="connsiteY5" fmla="*/ 2228883 h 2661370"/>
              <a:gd name="connsiteX6" fmla="*/ 1260390 w 6858000"/>
              <a:gd name="connsiteY6" fmla="*/ 2661370 h 2661370"/>
              <a:gd name="connsiteX7" fmla="*/ 0 w 6858000"/>
              <a:gd name="connsiteY7" fmla="*/ 2651760 h 2661370"/>
              <a:gd name="connsiteX8" fmla="*/ 0 w 6858000"/>
              <a:gd name="connsiteY8" fmla="*/ 0 h 2661370"/>
              <a:gd name="connsiteX0" fmla="*/ 0 w 6858000"/>
              <a:gd name="connsiteY0" fmla="*/ 0 h 2661370"/>
              <a:gd name="connsiteX1" fmla="*/ 6858000 w 6858000"/>
              <a:gd name="connsiteY1" fmla="*/ 0 h 2661370"/>
              <a:gd name="connsiteX2" fmla="*/ 6858000 w 6858000"/>
              <a:gd name="connsiteY2" fmla="*/ 2651760 h 2661370"/>
              <a:gd name="connsiteX3" fmla="*/ 5758249 w 6858000"/>
              <a:gd name="connsiteY3" fmla="*/ 2661370 h 2661370"/>
              <a:gd name="connsiteX4" fmla="*/ 5301048 w 6858000"/>
              <a:gd name="connsiteY4" fmla="*/ 2253597 h 2661370"/>
              <a:gd name="connsiteX5" fmla="*/ 1037968 w 6858000"/>
              <a:gd name="connsiteY5" fmla="*/ 2228883 h 2661370"/>
              <a:gd name="connsiteX6" fmla="*/ 1260390 w 6858000"/>
              <a:gd name="connsiteY6" fmla="*/ 2661370 h 2661370"/>
              <a:gd name="connsiteX7" fmla="*/ 0 w 6858000"/>
              <a:gd name="connsiteY7" fmla="*/ 2651760 h 2661370"/>
              <a:gd name="connsiteX8" fmla="*/ 0 w 6858000"/>
              <a:gd name="connsiteY8" fmla="*/ 0 h 2661370"/>
              <a:gd name="connsiteX0" fmla="*/ 0 w 6858000"/>
              <a:gd name="connsiteY0" fmla="*/ 0 h 2661370"/>
              <a:gd name="connsiteX1" fmla="*/ 6858000 w 6858000"/>
              <a:gd name="connsiteY1" fmla="*/ 0 h 2661370"/>
              <a:gd name="connsiteX2" fmla="*/ 6858000 w 6858000"/>
              <a:gd name="connsiteY2" fmla="*/ 2651760 h 2661370"/>
              <a:gd name="connsiteX3" fmla="*/ 5758249 w 6858000"/>
              <a:gd name="connsiteY3" fmla="*/ 2661370 h 2661370"/>
              <a:gd name="connsiteX4" fmla="*/ 5301048 w 6858000"/>
              <a:gd name="connsiteY4" fmla="*/ 2253597 h 2661370"/>
              <a:gd name="connsiteX5" fmla="*/ 1025612 w 6858000"/>
              <a:gd name="connsiteY5" fmla="*/ 2228883 h 2661370"/>
              <a:gd name="connsiteX6" fmla="*/ 1260390 w 6858000"/>
              <a:gd name="connsiteY6" fmla="*/ 2661370 h 2661370"/>
              <a:gd name="connsiteX7" fmla="*/ 0 w 6858000"/>
              <a:gd name="connsiteY7" fmla="*/ 2651760 h 2661370"/>
              <a:gd name="connsiteX8" fmla="*/ 0 w 6858000"/>
              <a:gd name="connsiteY8" fmla="*/ 0 h 2661370"/>
              <a:gd name="connsiteX0" fmla="*/ 0 w 6858000"/>
              <a:gd name="connsiteY0" fmla="*/ 0 h 2661370"/>
              <a:gd name="connsiteX1" fmla="*/ 6858000 w 6858000"/>
              <a:gd name="connsiteY1" fmla="*/ 0 h 2661370"/>
              <a:gd name="connsiteX2" fmla="*/ 6858000 w 6858000"/>
              <a:gd name="connsiteY2" fmla="*/ 2651760 h 2661370"/>
              <a:gd name="connsiteX3" fmla="*/ 5609968 w 6858000"/>
              <a:gd name="connsiteY3" fmla="*/ 2649013 h 2661370"/>
              <a:gd name="connsiteX4" fmla="*/ 5301048 w 6858000"/>
              <a:gd name="connsiteY4" fmla="*/ 2253597 h 2661370"/>
              <a:gd name="connsiteX5" fmla="*/ 1025612 w 6858000"/>
              <a:gd name="connsiteY5" fmla="*/ 2228883 h 2661370"/>
              <a:gd name="connsiteX6" fmla="*/ 1260390 w 6858000"/>
              <a:gd name="connsiteY6" fmla="*/ 2661370 h 2661370"/>
              <a:gd name="connsiteX7" fmla="*/ 0 w 6858000"/>
              <a:gd name="connsiteY7" fmla="*/ 2651760 h 2661370"/>
              <a:gd name="connsiteX8" fmla="*/ 0 w 6858000"/>
              <a:gd name="connsiteY8" fmla="*/ 0 h 266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2661370">
                <a:moveTo>
                  <a:pt x="0" y="0"/>
                </a:moveTo>
                <a:lnTo>
                  <a:pt x="6858000" y="0"/>
                </a:lnTo>
                <a:lnTo>
                  <a:pt x="6858000" y="2651760"/>
                </a:lnTo>
                <a:lnTo>
                  <a:pt x="5609968" y="2649013"/>
                </a:lnTo>
                <a:lnTo>
                  <a:pt x="5301048" y="2253597"/>
                </a:lnTo>
                <a:lnTo>
                  <a:pt x="1025612" y="2228883"/>
                </a:lnTo>
                <a:lnTo>
                  <a:pt x="1260390" y="2661370"/>
                </a:lnTo>
                <a:lnTo>
                  <a:pt x="0" y="2651760"/>
                </a:lnTo>
                <a:lnTo>
                  <a:pt x="0" y="0"/>
                </a:lnTo>
                <a:close/>
              </a:path>
            </a:pathLst>
          </a:custGeom>
        </p:spPr>
        <p:txBody>
          <a:bodyPr/>
          <a:lstStyle/>
          <a:p>
            <a:endParaRPr lang="en-US" dirty="0"/>
          </a:p>
        </p:txBody>
      </p:sp>
      <p:sp>
        <p:nvSpPr>
          <p:cNvPr id="7" name="Rounded Rectangle 6"/>
          <p:cNvSpPr/>
          <p:nvPr userDrawn="1"/>
        </p:nvSpPr>
        <p:spPr>
          <a:xfrm>
            <a:off x="0" y="6782052"/>
            <a:ext cx="6857999" cy="248995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0" y="4325967"/>
            <a:ext cx="3084396" cy="2459031"/>
          </a:xfrm>
          <a:prstGeom prst="roundRect">
            <a:avLst>
              <a:gd name="adj" fmla="val 0"/>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sz="half" idx="1" hasCustomPrompt="1"/>
          </p:nvPr>
        </p:nvSpPr>
        <p:spPr>
          <a:xfrm>
            <a:off x="245659" y="4450424"/>
            <a:ext cx="2567466" cy="2183969"/>
          </a:xfrm>
          <a:prstGeom prst="rect">
            <a:avLst/>
          </a:prstGeom>
          <a:noFill/>
          <a:ln>
            <a:noFill/>
          </a:ln>
        </p:spPr>
        <p:txBody>
          <a:bodyPr>
            <a:normAutofit/>
          </a:bodyPr>
          <a:lstStyle>
            <a:lvl1pPr algn="l">
              <a:defRPr sz="1500" b="0">
                <a:solidFill>
                  <a:schemeClr val="bg1"/>
                </a:solidFill>
              </a:defRPr>
            </a:lvl1pPr>
          </a:lstStyle>
          <a:p>
            <a:pPr lvl="0"/>
            <a:r>
              <a:rPr lang="en-US" dirty="0"/>
              <a:t>KEY POINT Description</a:t>
            </a:r>
            <a:br>
              <a:rPr lang="en-US" dirty="0"/>
            </a:br>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2186868664"/>
              </p:ext>
            </p:extLst>
          </p:nvPr>
        </p:nvGraphicFramePr>
        <p:xfrm>
          <a:off x="3084396" y="4325963"/>
          <a:ext cx="3773604" cy="2456088"/>
        </p:xfrm>
        <a:graphic>
          <a:graphicData uri="http://schemas.openxmlformats.org/drawingml/2006/table">
            <a:tbl>
              <a:tblPr bandRow="1">
                <a:tableStyleId>{5940675A-B579-460E-94D1-54222C63F5DA}</a:tableStyleId>
              </a:tblPr>
              <a:tblGrid>
                <a:gridCol w="1401107">
                  <a:extLst>
                    <a:ext uri="{9D8B030D-6E8A-4147-A177-3AD203B41FA5}">
                      <a16:colId xmlns:a16="http://schemas.microsoft.com/office/drawing/2014/main" val="2786059022"/>
                    </a:ext>
                  </a:extLst>
                </a:gridCol>
                <a:gridCol w="2372497">
                  <a:extLst>
                    <a:ext uri="{9D8B030D-6E8A-4147-A177-3AD203B41FA5}">
                      <a16:colId xmlns:a16="http://schemas.microsoft.com/office/drawing/2014/main" val="477903206"/>
                    </a:ext>
                  </a:extLst>
                </a:gridCol>
              </a:tblGrid>
              <a:tr h="409348">
                <a:tc>
                  <a:txBody>
                    <a:bodyPr/>
                    <a:lstStyle/>
                    <a:p>
                      <a:r>
                        <a:rPr lang="en-HK" sz="1200" dirty="0">
                          <a:solidFill>
                            <a:schemeClr val="bg1"/>
                          </a:solidFill>
                          <a:latin typeface="+mn-lt"/>
                          <a:cs typeface="Arial" panose="020B0604020202020204" pitchFamily="34" charset="0"/>
                        </a:rPr>
                        <a:t>Programme code</a:t>
                      </a:r>
                      <a:endParaRPr lang="en-US" sz="1200" dirty="0">
                        <a:solidFill>
                          <a:schemeClr val="bg1"/>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88A70"/>
                    </a:solid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0779896"/>
                  </a:ext>
                </a:extLst>
              </a:tr>
              <a:tr h="409348">
                <a:tc>
                  <a:txBody>
                    <a:bodyPr/>
                    <a:lstStyle/>
                    <a:p>
                      <a:r>
                        <a:rPr lang="en-HK" sz="1200" dirty="0">
                          <a:solidFill>
                            <a:schemeClr val="bg1"/>
                          </a:solidFill>
                          <a:latin typeface="+mn-lt"/>
                          <a:cs typeface="Arial" panose="020B0604020202020204" pitchFamily="34" charset="0"/>
                        </a:rPr>
                        <a:t>Date</a:t>
                      </a:r>
                      <a:r>
                        <a:rPr lang="en-HK" sz="1200" baseline="0" dirty="0">
                          <a:solidFill>
                            <a:schemeClr val="bg1"/>
                          </a:solidFill>
                          <a:latin typeface="+mn-lt"/>
                          <a:cs typeface="Arial" panose="020B0604020202020204" pitchFamily="34" charset="0"/>
                        </a:rPr>
                        <a:t> and time</a:t>
                      </a:r>
                      <a:endParaRPr lang="en-US" sz="1200" dirty="0">
                        <a:solidFill>
                          <a:schemeClr val="bg1"/>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09F96"/>
                    </a:solid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85720401"/>
                  </a:ext>
                </a:extLst>
              </a:tr>
              <a:tr h="409348">
                <a:tc>
                  <a:txBody>
                    <a:bodyPr/>
                    <a:lstStyle/>
                    <a:p>
                      <a:r>
                        <a:rPr lang="en-HK" sz="1200" dirty="0">
                          <a:solidFill>
                            <a:schemeClr val="bg1"/>
                          </a:solidFill>
                          <a:latin typeface="+mn-lt"/>
                          <a:cs typeface="Arial" panose="020B0604020202020204" pitchFamily="34" charset="0"/>
                        </a:rPr>
                        <a:t>Venue</a:t>
                      </a:r>
                      <a:endParaRPr lang="en-US" sz="1200" dirty="0">
                        <a:solidFill>
                          <a:schemeClr val="bg1"/>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88B71"/>
                    </a:solid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81969495"/>
                  </a:ext>
                </a:extLst>
              </a:tr>
              <a:tr h="409348">
                <a:tc>
                  <a:txBody>
                    <a:bodyPr/>
                    <a:lstStyle/>
                    <a:p>
                      <a:r>
                        <a:rPr lang="en-HK" sz="1200" dirty="0">
                          <a:solidFill>
                            <a:schemeClr val="bg1"/>
                          </a:solidFill>
                          <a:latin typeface="+mn-lt"/>
                          <a:cs typeface="Arial" panose="020B0604020202020204" pitchFamily="34" charset="0"/>
                        </a:rPr>
                        <a:t>Language</a:t>
                      </a:r>
                      <a:endParaRPr lang="en-US" sz="1200" dirty="0">
                        <a:solidFill>
                          <a:schemeClr val="bg1"/>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09F96"/>
                    </a:solid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7240801"/>
                  </a:ext>
                </a:extLst>
              </a:tr>
              <a:tr h="409348">
                <a:tc>
                  <a:txBody>
                    <a:bodyPr/>
                    <a:lstStyle/>
                    <a:p>
                      <a:r>
                        <a:rPr lang="en-HK" sz="1200" dirty="0">
                          <a:solidFill>
                            <a:schemeClr val="bg1"/>
                          </a:solidFill>
                          <a:latin typeface="+mn-lt"/>
                          <a:cs typeface="Arial" panose="020B0604020202020204" pitchFamily="34" charset="0"/>
                        </a:rPr>
                        <a:t>Course fee</a:t>
                      </a:r>
                      <a:endParaRPr lang="en-US" sz="1200" dirty="0">
                        <a:solidFill>
                          <a:schemeClr val="bg1"/>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88B71"/>
                    </a:solid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98147033"/>
                  </a:ext>
                </a:extLst>
              </a:tr>
              <a:tr h="409348">
                <a:tc>
                  <a:txBody>
                    <a:bodyPr/>
                    <a:lstStyle/>
                    <a:p>
                      <a:r>
                        <a:rPr lang="en-HK" sz="1200" dirty="0">
                          <a:solidFill>
                            <a:schemeClr val="bg1"/>
                          </a:solidFill>
                          <a:latin typeface="+mn-lt"/>
                          <a:cs typeface="Arial" panose="020B0604020202020204" pitchFamily="34" charset="0"/>
                        </a:rPr>
                        <a:t>Remarks </a:t>
                      </a:r>
                      <a:endParaRPr lang="en-US" sz="1200" dirty="0">
                        <a:solidFill>
                          <a:schemeClr val="bg1"/>
                        </a:solidFill>
                        <a:latin typeface="+mn-lt"/>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09F96"/>
                    </a:solidFill>
                  </a:tcPr>
                </a:tc>
                <a:tc>
                  <a:txBody>
                    <a:bodyPr/>
                    <a:lstStyle/>
                    <a:p>
                      <a:endParaRPr lang="en-HK"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13702041"/>
                  </a:ext>
                </a:extLst>
              </a:tr>
            </a:tbl>
          </a:graphicData>
        </a:graphic>
      </p:graphicFrame>
      <p:sp>
        <p:nvSpPr>
          <p:cNvPr id="11" name="Subtitle 2"/>
          <p:cNvSpPr>
            <a:spLocks noGrp="1"/>
          </p:cNvSpPr>
          <p:nvPr>
            <p:ph type="subTitle" idx="10" hasCustomPrompt="1"/>
          </p:nvPr>
        </p:nvSpPr>
        <p:spPr>
          <a:xfrm>
            <a:off x="419349" y="7591772"/>
            <a:ext cx="6019303" cy="1501653"/>
          </a:xfrm>
          <a:prstGeom prst="rect">
            <a:avLst/>
          </a:prstGeom>
        </p:spPr>
        <p:txBody>
          <a:bodyPr tIns="45720">
            <a:normAutofit/>
          </a:bodyPr>
          <a:lstStyle>
            <a:lvl1pPr marL="0" indent="0" algn="l">
              <a:buNone/>
              <a:defRPr sz="12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Description text</a:t>
            </a:r>
          </a:p>
        </p:txBody>
      </p:sp>
      <p:sp>
        <p:nvSpPr>
          <p:cNvPr id="12" name="Rectangle 11"/>
          <p:cNvSpPr/>
          <p:nvPr userDrawn="1"/>
        </p:nvSpPr>
        <p:spPr>
          <a:xfrm>
            <a:off x="0" y="9262959"/>
            <a:ext cx="6858000" cy="643041"/>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endParaRPr lang="en-US"/>
          </a:p>
        </p:txBody>
      </p:sp>
      <p:sp>
        <p:nvSpPr>
          <p:cNvPr id="13" name="Text Placeholder 27"/>
          <p:cNvSpPr>
            <a:spLocks noGrp="1"/>
          </p:cNvSpPr>
          <p:nvPr>
            <p:ph type="body" sz="quarter" idx="13" hasCustomPrompt="1"/>
          </p:nvPr>
        </p:nvSpPr>
        <p:spPr>
          <a:xfrm>
            <a:off x="218767" y="9419669"/>
            <a:ext cx="6454775" cy="338672"/>
          </a:xfrm>
          <a:prstGeom prst="rect">
            <a:avLst/>
          </a:prstGeom>
        </p:spPr>
        <p:txBody>
          <a:bodyPr tIns="91440"/>
          <a:lstStyle>
            <a:lvl1pPr>
              <a:defRPr sz="1000">
                <a:solidFill>
                  <a:schemeClr val="bg1"/>
                </a:solidFill>
              </a:defRPr>
            </a:lvl1pPr>
          </a:lstStyle>
          <a:p>
            <a:pPr lvl="0"/>
            <a:r>
              <a:rPr lang="en-US" dirty="0"/>
              <a:t>T&amp;C / Remarks</a:t>
            </a:r>
          </a:p>
        </p:txBody>
      </p:sp>
      <p:sp>
        <p:nvSpPr>
          <p:cNvPr id="14" name="Text Placeholder 32"/>
          <p:cNvSpPr>
            <a:spLocks noGrp="1"/>
          </p:cNvSpPr>
          <p:nvPr>
            <p:ph type="body" sz="quarter" idx="15" hasCustomPrompt="1"/>
          </p:nvPr>
        </p:nvSpPr>
        <p:spPr>
          <a:xfrm>
            <a:off x="419100" y="7004091"/>
            <a:ext cx="6019800" cy="368588"/>
          </a:xfrm>
          <a:prstGeom prst="rect">
            <a:avLst/>
          </a:prstGeom>
        </p:spPr>
        <p:txBody>
          <a:bodyPr tIns="91440"/>
          <a:lstStyle>
            <a:lvl1pPr>
              <a:defRPr sz="1400" b="1" baseline="0">
                <a:solidFill>
                  <a:srgbClr val="088A70"/>
                </a:solidFill>
              </a:defRPr>
            </a:lvl1pPr>
          </a:lstStyle>
          <a:p>
            <a:pPr lvl="0"/>
            <a:r>
              <a:rPr lang="en-US" dirty="0"/>
              <a:t>Section head</a:t>
            </a:r>
          </a:p>
        </p:txBody>
      </p:sp>
      <p:sp>
        <p:nvSpPr>
          <p:cNvPr id="15" name="Rectangle 14"/>
          <p:cNvSpPr/>
          <p:nvPr userDrawn="1"/>
        </p:nvSpPr>
        <p:spPr>
          <a:xfrm>
            <a:off x="419100" y="7396836"/>
            <a:ext cx="6019800" cy="97270"/>
          </a:xfrm>
          <a:prstGeom prst="rect">
            <a:avLst/>
          </a:prstGeom>
          <a:solidFill>
            <a:srgbClr val="088A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p:cNvSpPr>
            <a:spLocks noGrp="1"/>
          </p:cNvSpPr>
          <p:nvPr>
            <p:ph type="title"/>
          </p:nvPr>
        </p:nvSpPr>
        <p:spPr>
          <a:xfrm>
            <a:off x="1025195" y="3450229"/>
            <a:ext cx="4817204" cy="736022"/>
          </a:xfrm>
          <a:custGeom>
            <a:avLst/>
            <a:gdLst>
              <a:gd name="connsiteX0" fmla="*/ 0 w 4817204"/>
              <a:gd name="connsiteY0" fmla="*/ 0 h 736022"/>
              <a:gd name="connsiteX1" fmla="*/ 4817204 w 4817204"/>
              <a:gd name="connsiteY1" fmla="*/ 0 h 736022"/>
              <a:gd name="connsiteX2" fmla="*/ 4817204 w 4817204"/>
              <a:gd name="connsiteY2" fmla="*/ 736022 h 736022"/>
              <a:gd name="connsiteX3" fmla="*/ 0 w 4817204"/>
              <a:gd name="connsiteY3" fmla="*/ 736022 h 736022"/>
              <a:gd name="connsiteX4" fmla="*/ 0 w 4817204"/>
              <a:gd name="connsiteY4" fmla="*/ 0 h 736022"/>
              <a:gd name="connsiteX0" fmla="*/ 0 w 4817204"/>
              <a:gd name="connsiteY0" fmla="*/ 0 h 736022"/>
              <a:gd name="connsiteX1" fmla="*/ 4817204 w 4817204"/>
              <a:gd name="connsiteY1" fmla="*/ 0 h 736022"/>
              <a:gd name="connsiteX2" fmla="*/ 4817204 w 4817204"/>
              <a:gd name="connsiteY2" fmla="*/ 736022 h 736022"/>
              <a:gd name="connsiteX3" fmla="*/ 407773 w 4817204"/>
              <a:gd name="connsiteY3" fmla="*/ 723665 h 736022"/>
              <a:gd name="connsiteX4" fmla="*/ 0 w 4817204"/>
              <a:gd name="connsiteY4" fmla="*/ 0 h 736022"/>
              <a:gd name="connsiteX0" fmla="*/ 0 w 4817204"/>
              <a:gd name="connsiteY0" fmla="*/ 0 h 736022"/>
              <a:gd name="connsiteX1" fmla="*/ 4273506 w 4817204"/>
              <a:gd name="connsiteY1" fmla="*/ 12357 h 736022"/>
              <a:gd name="connsiteX2" fmla="*/ 4817204 w 4817204"/>
              <a:gd name="connsiteY2" fmla="*/ 736022 h 736022"/>
              <a:gd name="connsiteX3" fmla="*/ 407773 w 4817204"/>
              <a:gd name="connsiteY3" fmla="*/ 723665 h 736022"/>
              <a:gd name="connsiteX4" fmla="*/ 0 w 4817204"/>
              <a:gd name="connsiteY4" fmla="*/ 0 h 73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204" h="736022">
                <a:moveTo>
                  <a:pt x="0" y="0"/>
                </a:moveTo>
                <a:lnTo>
                  <a:pt x="4273506" y="12357"/>
                </a:lnTo>
                <a:lnTo>
                  <a:pt x="4817204" y="736022"/>
                </a:lnTo>
                <a:lnTo>
                  <a:pt x="407773" y="723665"/>
                </a:lnTo>
                <a:lnTo>
                  <a:pt x="0" y="0"/>
                </a:lnTo>
                <a:close/>
              </a:path>
            </a:pathLst>
          </a:custGeom>
        </p:spPr>
        <p:txBody>
          <a:bodyPr anchor="ctr"/>
          <a:lstStyle>
            <a:lvl1pPr>
              <a:defRPr sz="1800" b="1">
                <a:solidFill>
                  <a:srgbClr val="084F9A"/>
                </a:solidFill>
                <a:latin typeface="+mj-lt"/>
              </a:defRPr>
            </a:lvl1pPr>
          </a:lstStyle>
          <a:p>
            <a:r>
              <a:rPr lang="en-US" dirty="0"/>
              <a:t>Click to edit Master title style</a:t>
            </a:r>
          </a:p>
        </p:txBody>
      </p:sp>
      <p:sp>
        <p:nvSpPr>
          <p:cNvPr id="21" name="Content Placeholder 20"/>
          <p:cNvSpPr>
            <a:spLocks noGrp="1"/>
          </p:cNvSpPr>
          <p:nvPr>
            <p:ph sz="quarter" idx="16"/>
          </p:nvPr>
        </p:nvSpPr>
        <p:spPr>
          <a:xfrm>
            <a:off x="4535488" y="4325938"/>
            <a:ext cx="2322512" cy="406400"/>
          </a:xfrm>
          <a:prstGeom prst="rect">
            <a:avLst/>
          </a:prstGeom>
        </p:spPr>
        <p:txBody>
          <a:bodyPr anchor="ctr"/>
          <a:lstStyle>
            <a:lvl1pPr>
              <a:defRPr sz="1200"/>
            </a:lvl1pPr>
          </a:lstStyle>
          <a:p>
            <a:pPr lvl="0"/>
            <a:r>
              <a:rPr lang="en-US" dirty="0"/>
              <a:t>Edit Master text styles</a:t>
            </a:r>
          </a:p>
        </p:txBody>
      </p:sp>
      <p:sp>
        <p:nvSpPr>
          <p:cNvPr id="22" name="Content Placeholder 20"/>
          <p:cNvSpPr>
            <a:spLocks noGrp="1"/>
          </p:cNvSpPr>
          <p:nvPr>
            <p:ph sz="quarter" idx="17"/>
          </p:nvPr>
        </p:nvSpPr>
        <p:spPr>
          <a:xfrm>
            <a:off x="4535488" y="4732338"/>
            <a:ext cx="2322512" cy="406400"/>
          </a:xfrm>
          <a:prstGeom prst="rect">
            <a:avLst/>
          </a:prstGeom>
        </p:spPr>
        <p:txBody>
          <a:bodyPr anchor="ctr"/>
          <a:lstStyle>
            <a:lvl1pPr>
              <a:defRPr sz="1200"/>
            </a:lvl1pPr>
          </a:lstStyle>
          <a:p>
            <a:pPr lvl="0"/>
            <a:r>
              <a:rPr lang="en-US" dirty="0"/>
              <a:t>Edit Master text styles</a:t>
            </a:r>
          </a:p>
        </p:txBody>
      </p:sp>
      <p:sp>
        <p:nvSpPr>
          <p:cNvPr id="23" name="Content Placeholder 20"/>
          <p:cNvSpPr>
            <a:spLocks noGrp="1"/>
          </p:cNvSpPr>
          <p:nvPr>
            <p:ph sz="quarter" idx="18"/>
          </p:nvPr>
        </p:nvSpPr>
        <p:spPr>
          <a:xfrm>
            <a:off x="4535487" y="5154037"/>
            <a:ext cx="2322512" cy="406400"/>
          </a:xfrm>
          <a:prstGeom prst="rect">
            <a:avLst/>
          </a:prstGeom>
        </p:spPr>
        <p:txBody>
          <a:bodyPr anchor="ctr"/>
          <a:lstStyle>
            <a:lvl1pPr>
              <a:defRPr sz="1200"/>
            </a:lvl1pPr>
          </a:lstStyle>
          <a:p>
            <a:pPr lvl="0"/>
            <a:r>
              <a:rPr lang="en-US" dirty="0"/>
              <a:t>Edit Master text styles</a:t>
            </a:r>
          </a:p>
        </p:txBody>
      </p:sp>
      <p:sp>
        <p:nvSpPr>
          <p:cNvPr id="24" name="Content Placeholder 20"/>
          <p:cNvSpPr>
            <a:spLocks noGrp="1"/>
          </p:cNvSpPr>
          <p:nvPr>
            <p:ph sz="quarter" idx="19"/>
          </p:nvPr>
        </p:nvSpPr>
        <p:spPr>
          <a:xfrm>
            <a:off x="4535488" y="5561346"/>
            <a:ext cx="2322512" cy="406400"/>
          </a:xfrm>
          <a:prstGeom prst="rect">
            <a:avLst/>
          </a:prstGeom>
        </p:spPr>
        <p:txBody>
          <a:bodyPr anchor="ctr"/>
          <a:lstStyle>
            <a:lvl1pPr>
              <a:defRPr sz="1200"/>
            </a:lvl1pPr>
          </a:lstStyle>
          <a:p>
            <a:pPr lvl="0"/>
            <a:r>
              <a:rPr lang="en-US" dirty="0"/>
              <a:t>Edit Master text styles</a:t>
            </a:r>
          </a:p>
        </p:txBody>
      </p:sp>
      <p:sp>
        <p:nvSpPr>
          <p:cNvPr id="25" name="Content Placeholder 20"/>
          <p:cNvSpPr>
            <a:spLocks noGrp="1"/>
          </p:cNvSpPr>
          <p:nvPr>
            <p:ph sz="quarter" idx="20"/>
          </p:nvPr>
        </p:nvSpPr>
        <p:spPr>
          <a:xfrm>
            <a:off x="4535487" y="5982111"/>
            <a:ext cx="2322512" cy="406400"/>
          </a:xfrm>
          <a:prstGeom prst="rect">
            <a:avLst/>
          </a:prstGeom>
        </p:spPr>
        <p:txBody>
          <a:bodyPr anchor="ctr"/>
          <a:lstStyle>
            <a:lvl1pPr>
              <a:defRPr sz="1200"/>
            </a:lvl1pPr>
          </a:lstStyle>
          <a:p>
            <a:pPr lvl="0"/>
            <a:r>
              <a:rPr lang="en-US" dirty="0"/>
              <a:t>Edit Master text styles</a:t>
            </a:r>
          </a:p>
        </p:txBody>
      </p:sp>
      <p:sp>
        <p:nvSpPr>
          <p:cNvPr id="26" name="Content Placeholder 20"/>
          <p:cNvSpPr>
            <a:spLocks noGrp="1"/>
          </p:cNvSpPr>
          <p:nvPr>
            <p:ph sz="quarter" idx="21"/>
          </p:nvPr>
        </p:nvSpPr>
        <p:spPr>
          <a:xfrm>
            <a:off x="4535487" y="6376666"/>
            <a:ext cx="2322512" cy="406400"/>
          </a:xfrm>
          <a:prstGeom prst="rect">
            <a:avLst/>
          </a:prstGeom>
        </p:spPr>
        <p:txBody>
          <a:bodyPr anchor="ctr"/>
          <a:lstStyle>
            <a:lvl1pPr>
              <a:defRPr sz="1200"/>
            </a:lvl1pPr>
          </a:lstStyle>
          <a:p>
            <a:pPr lvl="0"/>
            <a:r>
              <a:rPr lang="en-US" dirty="0"/>
              <a:t>Edit Master text styles</a:t>
            </a:r>
          </a:p>
        </p:txBody>
      </p:sp>
      <p:sp>
        <p:nvSpPr>
          <p:cNvPr id="30" name="矩形 5"/>
          <p:cNvSpPr/>
          <p:nvPr userDrawn="1"/>
        </p:nvSpPr>
        <p:spPr>
          <a:xfrm>
            <a:off x="1020322" y="3433457"/>
            <a:ext cx="4280727" cy="54000"/>
          </a:xfrm>
          <a:prstGeom prst="rect">
            <a:avLst/>
          </a:prstGeom>
          <a:solidFill>
            <a:srgbClr val="0054A6"/>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21978E"/>
              </a:solidFill>
            </a:endParaRPr>
          </a:p>
        </p:txBody>
      </p:sp>
      <p:sp>
        <p:nvSpPr>
          <p:cNvPr id="31" name="矩形 5"/>
          <p:cNvSpPr/>
          <p:nvPr userDrawn="1"/>
        </p:nvSpPr>
        <p:spPr>
          <a:xfrm>
            <a:off x="1423470" y="4168161"/>
            <a:ext cx="4418930"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21978E"/>
              </a:solidFill>
            </a:endParaRPr>
          </a:p>
        </p:txBody>
      </p:sp>
    </p:spTree>
    <p:extLst>
      <p:ext uri="{BB962C8B-B14F-4D97-AF65-F5344CB8AC3E}">
        <p14:creationId xmlns:p14="http://schemas.microsoft.com/office/powerpoint/2010/main" val="195331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4" name="Rounded Rectangle 23"/>
          <p:cNvSpPr/>
          <p:nvPr userDrawn="1"/>
        </p:nvSpPr>
        <p:spPr>
          <a:xfrm>
            <a:off x="245659" y="6913250"/>
            <a:ext cx="6335021" cy="212702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0" y="9262959"/>
            <a:ext cx="6858000" cy="643041"/>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p:cNvSpPr>
            <a:spLocks noGrp="1"/>
          </p:cNvSpPr>
          <p:nvPr>
            <p:ph type="body" sz="quarter" idx="13" hasCustomPrompt="1"/>
          </p:nvPr>
        </p:nvSpPr>
        <p:spPr>
          <a:xfrm>
            <a:off x="218767" y="9419669"/>
            <a:ext cx="6454775" cy="338672"/>
          </a:xfrm>
          <a:prstGeom prst="rect">
            <a:avLst/>
          </a:prstGeom>
        </p:spPr>
        <p:txBody>
          <a:bodyPr tIns="91440"/>
          <a:lstStyle>
            <a:lvl1pPr>
              <a:defRPr sz="1000">
                <a:solidFill>
                  <a:schemeClr val="bg1"/>
                </a:solidFill>
              </a:defRPr>
            </a:lvl1pPr>
          </a:lstStyle>
          <a:p>
            <a:pPr lvl="0"/>
            <a:r>
              <a:rPr lang="en-US" dirty="0"/>
              <a:t>T&amp;C / Remarks</a:t>
            </a:r>
          </a:p>
        </p:txBody>
      </p:sp>
      <p:sp>
        <p:nvSpPr>
          <p:cNvPr id="18" name="Rounded Rectangle 17"/>
          <p:cNvSpPr/>
          <p:nvPr userDrawn="1"/>
        </p:nvSpPr>
        <p:spPr>
          <a:xfrm>
            <a:off x="-17384" y="2198451"/>
            <a:ext cx="6875384" cy="2279045"/>
          </a:xfrm>
          <a:prstGeom prst="roundRect">
            <a:avLst>
              <a:gd name="adj" fmla="val 0"/>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5"/>
          </p:nvPr>
        </p:nvSpPr>
        <p:spPr>
          <a:xfrm>
            <a:off x="-17341" y="2198450"/>
            <a:ext cx="2281054" cy="2279045"/>
          </a:xfrm>
          <a:prstGeom prst="rect">
            <a:avLst/>
          </a:prstGeom>
        </p:spPr>
        <p:txBody>
          <a:bodyPr/>
          <a:lstStyle/>
          <a:p>
            <a:endParaRPr lang="en-US"/>
          </a:p>
        </p:txBody>
      </p:sp>
      <p:sp>
        <p:nvSpPr>
          <p:cNvPr id="35" name="Rounded Rectangle 34"/>
          <p:cNvSpPr/>
          <p:nvPr userDrawn="1"/>
        </p:nvSpPr>
        <p:spPr>
          <a:xfrm>
            <a:off x="-8398" y="4477495"/>
            <a:ext cx="6875384" cy="2279045"/>
          </a:xfrm>
          <a:prstGeom prst="roundRect">
            <a:avLst>
              <a:gd name="adj" fmla="val 0"/>
            </a:avLst>
          </a:prstGeom>
          <a:solidFill>
            <a:srgbClr val="098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175"/>
              </a:solidFill>
            </a:endParaRPr>
          </a:p>
        </p:txBody>
      </p:sp>
      <p:pic>
        <p:nvPicPr>
          <p:cNvPr id="11" name="圖片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09" y="-1"/>
            <a:ext cx="6910795" cy="1272747"/>
          </a:xfrm>
          <a:prstGeom prst="rect">
            <a:avLst/>
          </a:prstGeom>
        </p:spPr>
      </p:pic>
      <p:pic>
        <p:nvPicPr>
          <p:cNvPr id="12" name="Picture 48" descr="HKPC-Secondary-Chinese-RGB-300d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265" y="393224"/>
            <a:ext cx="1172114" cy="47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4" name="矩形 5"/>
          <p:cNvSpPr/>
          <p:nvPr userDrawn="1"/>
        </p:nvSpPr>
        <p:spPr>
          <a:xfrm>
            <a:off x="1299854" y="1289153"/>
            <a:ext cx="4456001" cy="36000"/>
          </a:xfrm>
          <a:prstGeom prst="rect">
            <a:avLst/>
          </a:prstGeom>
          <a:solidFill>
            <a:srgbClr val="0054A6"/>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21978E"/>
              </a:solidFill>
            </a:endParaRPr>
          </a:p>
        </p:txBody>
      </p:sp>
      <p:sp>
        <p:nvSpPr>
          <p:cNvPr id="15" name="矩形 5"/>
          <p:cNvSpPr/>
          <p:nvPr userDrawn="1"/>
        </p:nvSpPr>
        <p:spPr>
          <a:xfrm>
            <a:off x="1299854" y="2005741"/>
            <a:ext cx="4456001" cy="36000"/>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21978E"/>
              </a:solidFill>
            </a:endParaRPr>
          </a:p>
        </p:txBody>
      </p:sp>
      <p:sp>
        <p:nvSpPr>
          <p:cNvPr id="17" name="Title 1"/>
          <p:cNvSpPr>
            <a:spLocks noGrp="1"/>
          </p:cNvSpPr>
          <p:nvPr>
            <p:ph type="title"/>
          </p:nvPr>
        </p:nvSpPr>
        <p:spPr>
          <a:xfrm>
            <a:off x="1299854" y="1325153"/>
            <a:ext cx="4456001" cy="660099"/>
          </a:xfrm>
          <a:prstGeom prst="rect">
            <a:avLst/>
          </a:prstGeom>
        </p:spPr>
        <p:txBody>
          <a:bodyPr anchor="ctr"/>
          <a:lstStyle>
            <a:lvl1pPr>
              <a:defRPr sz="1600" b="1">
                <a:solidFill>
                  <a:srgbClr val="084F9A"/>
                </a:solidFill>
                <a:latin typeface="+mj-lt"/>
              </a:defRPr>
            </a:lvl1pPr>
          </a:lstStyle>
          <a:p>
            <a:r>
              <a:rPr lang="en-US"/>
              <a:t>Click to edit Master title style</a:t>
            </a:r>
          </a:p>
        </p:txBody>
      </p:sp>
    </p:spTree>
    <p:extLst>
      <p:ext uri="{BB962C8B-B14F-4D97-AF65-F5344CB8AC3E}">
        <p14:creationId xmlns:p14="http://schemas.microsoft.com/office/powerpoint/2010/main" val="386225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6" name="Rectangle 25"/>
          <p:cNvSpPr/>
          <p:nvPr userDrawn="1"/>
        </p:nvSpPr>
        <p:spPr>
          <a:xfrm>
            <a:off x="0" y="9105177"/>
            <a:ext cx="6858000" cy="800823"/>
          </a:xfrm>
          <a:prstGeom prst="rect">
            <a:avLst/>
          </a:prstGeom>
          <a:solidFill>
            <a:srgbClr val="00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a:off x="-17225" y="2199112"/>
            <a:ext cx="6875384" cy="2304931"/>
          </a:xfrm>
          <a:prstGeom prst="roundRect">
            <a:avLst>
              <a:gd name="adj" fmla="val 0"/>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5"/>
          </p:nvPr>
        </p:nvSpPr>
        <p:spPr>
          <a:xfrm>
            <a:off x="-1414" y="2220274"/>
            <a:ext cx="2281054" cy="2283769"/>
          </a:xfrm>
          <a:custGeom>
            <a:avLst/>
            <a:gdLst>
              <a:gd name="connsiteX0" fmla="*/ 0 w 2281054"/>
              <a:gd name="connsiteY0" fmla="*/ 0 h 2279045"/>
              <a:gd name="connsiteX1" fmla="*/ 2281054 w 2281054"/>
              <a:gd name="connsiteY1" fmla="*/ 0 h 2279045"/>
              <a:gd name="connsiteX2" fmla="*/ 2281054 w 2281054"/>
              <a:gd name="connsiteY2" fmla="*/ 2279045 h 2279045"/>
              <a:gd name="connsiteX3" fmla="*/ 0 w 2281054"/>
              <a:gd name="connsiteY3" fmla="*/ 2279045 h 2279045"/>
              <a:gd name="connsiteX4" fmla="*/ 0 w 2281054"/>
              <a:gd name="connsiteY4" fmla="*/ 0 h 2279045"/>
              <a:gd name="connsiteX0" fmla="*/ 551793 w 2281054"/>
              <a:gd name="connsiteY0" fmla="*/ 0 h 2294811"/>
              <a:gd name="connsiteX1" fmla="*/ 2281054 w 2281054"/>
              <a:gd name="connsiteY1" fmla="*/ 15766 h 2294811"/>
              <a:gd name="connsiteX2" fmla="*/ 2281054 w 2281054"/>
              <a:gd name="connsiteY2" fmla="*/ 2294811 h 2294811"/>
              <a:gd name="connsiteX3" fmla="*/ 0 w 2281054"/>
              <a:gd name="connsiteY3" fmla="*/ 2294811 h 2294811"/>
              <a:gd name="connsiteX4" fmla="*/ 551793 w 2281054"/>
              <a:gd name="connsiteY4" fmla="*/ 0 h 2294811"/>
              <a:gd name="connsiteX0" fmla="*/ 551793 w 2281054"/>
              <a:gd name="connsiteY0" fmla="*/ 0 h 2294811"/>
              <a:gd name="connsiteX1" fmla="*/ 2281054 w 2281054"/>
              <a:gd name="connsiteY1" fmla="*/ 15766 h 2294811"/>
              <a:gd name="connsiteX2" fmla="*/ 1808088 w 2281054"/>
              <a:gd name="connsiteY2" fmla="*/ 2294811 h 2294811"/>
              <a:gd name="connsiteX3" fmla="*/ 0 w 2281054"/>
              <a:gd name="connsiteY3" fmla="*/ 2294811 h 2294811"/>
              <a:gd name="connsiteX4" fmla="*/ 551793 w 2281054"/>
              <a:gd name="connsiteY4" fmla="*/ 0 h 2294811"/>
              <a:gd name="connsiteX0" fmla="*/ 567559 w 2281054"/>
              <a:gd name="connsiteY0" fmla="*/ 0 h 2279046"/>
              <a:gd name="connsiteX1" fmla="*/ 2281054 w 2281054"/>
              <a:gd name="connsiteY1" fmla="*/ 1 h 2279046"/>
              <a:gd name="connsiteX2" fmla="*/ 1808088 w 2281054"/>
              <a:gd name="connsiteY2" fmla="*/ 2279046 h 2279046"/>
              <a:gd name="connsiteX3" fmla="*/ 0 w 2281054"/>
              <a:gd name="connsiteY3" fmla="*/ 2279046 h 2279046"/>
              <a:gd name="connsiteX4" fmla="*/ 567559 w 2281054"/>
              <a:gd name="connsiteY4" fmla="*/ 0 h 2279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1054" h="2279046">
                <a:moveTo>
                  <a:pt x="567559" y="0"/>
                </a:moveTo>
                <a:lnTo>
                  <a:pt x="2281054" y="1"/>
                </a:lnTo>
                <a:lnTo>
                  <a:pt x="1808088" y="2279046"/>
                </a:lnTo>
                <a:lnTo>
                  <a:pt x="0" y="2279046"/>
                </a:lnTo>
                <a:lnTo>
                  <a:pt x="567559" y="0"/>
                </a:lnTo>
                <a:close/>
              </a:path>
            </a:pathLst>
          </a:custGeom>
        </p:spPr>
        <p:txBody>
          <a:bodyPr/>
          <a:lstStyle/>
          <a:p>
            <a:endParaRPr lang="en-US"/>
          </a:p>
        </p:txBody>
      </p:sp>
      <p:sp>
        <p:nvSpPr>
          <p:cNvPr id="16" name="Rounded Rectangle 15"/>
          <p:cNvSpPr/>
          <p:nvPr userDrawn="1"/>
        </p:nvSpPr>
        <p:spPr>
          <a:xfrm>
            <a:off x="-15766" y="4504042"/>
            <a:ext cx="6875384" cy="2279045"/>
          </a:xfrm>
          <a:prstGeom prst="roundRect">
            <a:avLst>
              <a:gd name="adj" fmla="val 0"/>
            </a:avLst>
          </a:prstGeom>
          <a:solidFill>
            <a:srgbClr val="00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8"/>
          <p:cNvSpPr>
            <a:spLocks noGrp="1"/>
          </p:cNvSpPr>
          <p:nvPr>
            <p:ph type="pic" sz="quarter" idx="16"/>
          </p:nvPr>
        </p:nvSpPr>
        <p:spPr>
          <a:xfrm>
            <a:off x="43" y="4504042"/>
            <a:ext cx="2281054" cy="2294810"/>
          </a:xfrm>
          <a:custGeom>
            <a:avLst/>
            <a:gdLst>
              <a:gd name="connsiteX0" fmla="*/ 0 w 2281054"/>
              <a:gd name="connsiteY0" fmla="*/ 0 h 2279045"/>
              <a:gd name="connsiteX1" fmla="*/ 2281054 w 2281054"/>
              <a:gd name="connsiteY1" fmla="*/ 0 h 2279045"/>
              <a:gd name="connsiteX2" fmla="*/ 2281054 w 2281054"/>
              <a:gd name="connsiteY2" fmla="*/ 2279045 h 2279045"/>
              <a:gd name="connsiteX3" fmla="*/ 0 w 2281054"/>
              <a:gd name="connsiteY3" fmla="*/ 2279045 h 2279045"/>
              <a:gd name="connsiteX4" fmla="*/ 0 w 2281054"/>
              <a:gd name="connsiteY4" fmla="*/ 0 h 2279045"/>
              <a:gd name="connsiteX0" fmla="*/ 0 w 2281054"/>
              <a:gd name="connsiteY0" fmla="*/ 0 h 2294810"/>
              <a:gd name="connsiteX1" fmla="*/ 2281054 w 2281054"/>
              <a:gd name="connsiteY1" fmla="*/ 0 h 2294810"/>
              <a:gd name="connsiteX2" fmla="*/ 2281054 w 2281054"/>
              <a:gd name="connsiteY2" fmla="*/ 2279045 h 2294810"/>
              <a:gd name="connsiteX3" fmla="*/ 536028 w 2281054"/>
              <a:gd name="connsiteY3" fmla="*/ 2294810 h 2294810"/>
              <a:gd name="connsiteX4" fmla="*/ 0 w 2281054"/>
              <a:gd name="connsiteY4" fmla="*/ 0 h 2294810"/>
              <a:gd name="connsiteX0" fmla="*/ 0 w 2281054"/>
              <a:gd name="connsiteY0" fmla="*/ 0 h 2294810"/>
              <a:gd name="connsiteX1" fmla="*/ 1823854 w 2281054"/>
              <a:gd name="connsiteY1" fmla="*/ 15765 h 2294810"/>
              <a:gd name="connsiteX2" fmla="*/ 2281054 w 2281054"/>
              <a:gd name="connsiteY2" fmla="*/ 2279045 h 2294810"/>
              <a:gd name="connsiteX3" fmla="*/ 536028 w 2281054"/>
              <a:gd name="connsiteY3" fmla="*/ 2294810 h 2294810"/>
              <a:gd name="connsiteX4" fmla="*/ 0 w 2281054"/>
              <a:gd name="connsiteY4" fmla="*/ 0 h 2294810"/>
              <a:gd name="connsiteX0" fmla="*/ 0 w 2281054"/>
              <a:gd name="connsiteY0" fmla="*/ 0 h 2294810"/>
              <a:gd name="connsiteX1" fmla="*/ 1808088 w 2281054"/>
              <a:gd name="connsiteY1" fmla="*/ 15765 h 2294810"/>
              <a:gd name="connsiteX2" fmla="*/ 2281054 w 2281054"/>
              <a:gd name="connsiteY2" fmla="*/ 2279045 h 2294810"/>
              <a:gd name="connsiteX3" fmla="*/ 536028 w 2281054"/>
              <a:gd name="connsiteY3" fmla="*/ 2294810 h 2294810"/>
              <a:gd name="connsiteX4" fmla="*/ 0 w 2281054"/>
              <a:gd name="connsiteY4" fmla="*/ 0 h 2294810"/>
              <a:gd name="connsiteX0" fmla="*/ 0 w 2281054"/>
              <a:gd name="connsiteY0" fmla="*/ 0 h 2294810"/>
              <a:gd name="connsiteX1" fmla="*/ 1792322 w 2281054"/>
              <a:gd name="connsiteY1" fmla="*/ 0 h 2294810"/>
              <a:gd name="connsiteX2" fmla="*/ 2281054 w 2281054"/>
              <a:gd name="connsiteY2" fmla="*/ 2279045 h 2294810"/>
              <a:gd name="connsiteX3" fmla="*/ 536028 w 2281054"/>
              <a:gd name="connsiteY3" fmla="*/ 2294810 h 2294810"/>
              <a:gd name="connsiteX4" fmla="*/ 0 w 2281054"/>
              <a:gd name="connsiteY4" fmla="*/ 0 h 229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1054" h="2294810">
                <a:moveTo>
                  <a:pt x="0" y="0"/>
                </a:moveTo>
                <a:lnTo>
                  <a:pt x="1792322" y="0"/>
                </a:lnTo>
                <a:lnTo>
                  <a:pt x="2281054" y="2279045"/>
                </a:lnTo>
                <a:lnTo>
                  <a:pt x="536028" y="2294810"/>
                </a:lnTo>
                <a:lnTo>
                  <a:pt x="0" y="0"/>
                </a:lnTo>
                <a:close/>
              </a:path>
            </a:pathLst>
          </a:custGeom>
        </p:spPr>
        <p:txBody>
          <a:bodyPr/>
          <a:lstStyle/>
          <a:p>
            <a:endParaRPr lang="en-US"/>
          </a:p>
        </p:txBody>
      </p:sp>
      <p:sp>
        <p:nvSpPr>
          <p:cNvPr id="30" name="Rounded Rectangle 29"/>
          <p:cNvSpPr/>
          <p:nvPr userDrawn="1"/>
        </p:nvSpPr>
        <p:spPr>
          <a:xfrm>
            <a:off x="-15766" y="6783087"/>
            <a:ext cx="6875384" cy="2360939"/>
          </a:xfrm>
          <a:prstGeom prst="roundRect">
            <a:avLst>
              <a:gd name="adj" fmla="val 0"/>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8"/>
          <p:cNvSpPr>
            <a:spLocks noGrp="1"/>
          </p:cNvSpPr>
          <p:nvPr>
            <p:ph type="pic" sz="quarter" idx="17"/>
          </p:nvPr>
        </p:nvSpPr>
        <p:spPr>
          <a:xfrm>
            <a:off x="-1575" y="6803576"/>
            <a:ext cx="2265288" cy="2340450"/>
          </a:xfrm>
          <a:custGeom>
            <a:avLst/>
            <a:gdLst>
              <a:gd name="connsiteX0" fmla="*/ 0 w 2281054"/>
              <a:gd name="connsiteY0" fmla="*/ 0 h 2279045"/>
              <a:gd name="connsiteX1" fmla="*/ 2281054 w 2281054"/>
              <a:gd name="connsiteY1" fmla="*/ 0 h 2279045"/>
              <a:gd name="connsiteX2" fmla="*/ 2281054 w 2281054"/>
              <a:gd name="connsiteY2" fmla="*/ 2279045 h 2279045"/>
              <a:gd name="connsiteX3" fmla="*/ 0 w 2281054"/>
              <a:gd name="connsiteY3" fmla="*/ 2279045 h 2279045"/>
              <a:gd name="connsiteX4" fmla="*/ 0 w 2281054"/>
              <a:gd name="connsiteY4" fmla="*/ 0 h 2279045"/>
              <a:gd name="connsiteX0" fmla="*/ 551793 w 2281054"/>
              <a:gd name="connsiteY0" fmla="*/ 0 h 2294811"/>
              <a:gd name="connsiteX1" fmla="*/ 2281054 w 2281054"/>
              <a:gd name="connsiteY1" fmla="*/ 15766 h 2294811"/>
              <a:gd name="connsiteX2" fmla="*/ 2281054 w 2281054"/>
              <a:gd name="connsiteY2" fmla="*/ 2294811 h 2294811"/>
              <a:gd name="connsiteX3" fmla="*/ 0 w 2281054"/>
              <a:gd name="connsiteY3" fmla="*/ 2294811 h 2294811"/>
              <a:gd name="connsiteX4" fmla="*/ 551793 w 2281054"/>
              <a:gd name="connsiteY4" fmla="*/ 0 h 2294811"/>
              <a:gd name="connsiteX0" fmla="*/ 551793 w 2281054"/>
              <a:gd name="connsiteY0" fmla="*/ 0 h 2294811"/>
              <a:gd name="connsiteX1" fmla="*/ 2281054 w 2281054"/>
              <a:gd name="connsiteY1" fmla="*/ 15766 h 2294811"/>
              <a:gd name="connsiteX2" fmla="*/ 1808088 w 2281054"/>
              <a:gd name="connsiteY2" fmla="*/ 2294811 h 2294811"/>
              <a:gd name="connsiteX3" fmla="*/ 0 w 2281054"/>
              <a:gd name="connsiteY3" fmla="*/ 2294811 h 2294811"/>
              <a:gd name="connsiteX4" fmla="*/ 551793 w 2281054"/>
              <a:gd name="connsiteY4" fmla="*/ 0 h 2294811"/>
              <a:gd name="connsiteX0" fmla="*/ 551793 w 2265288"/>
              <a:gd name="connsiteY0" fmla="*/ 0 h 2294811"/>
              <a:gd name="connsiteX1" fmla="*/ 2265288 w 2265288"/>
              <a:gd name="connsiteY1" fmla="*/ 0 h 2294811"/>
              <a:gd name="connsiteX2" fmla="*/ 1808088 w 2265288"/>
              <a:gd name="connsiteY2" fmla="*/ 2294811 h 2294811"/>
              <a:gd name="connsiteX3" fmla="*/ 0 w 2265288"/>
              <a:gd name="connsiteY3" fmla="*/ 2294811 h 2294811"/>
              <a:gd name="connsiteX4" fmla="*/ 551793 w 2265288"/>
              <a:gd name="connsiteY4" fmla="*/ 0 h 2294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288" h="2294811">
                <a:moveTo>
                  <a:pt x="551793" y="0"/>
                </a:moveTo>
                <a:lnTo>
                  <a:pt x="2265288" y="0"/>
                </a:lnTo>
                <a:lnTo>
                  <a:pt x="1808088" y="2294811"/>
                </a:lnTo>
                <a:lnTo>
                  <a:pt x="0" y="2294811"/>
                </a:lnTo>
                <a:lnTo>
                  <a:pt x="551793" y="0"/>
                </a:lnTo>
                <a:close/>
              </a:path>
            </a:pathLst>
          </a:custGeom>
        </p:spPr>
        <p:txBody>
          <a:bodyPr/>
          <a:lstStyle/>
          <a:p>
            <a:endParaRPr lang="en-US"/>
          </a:p>
        </p:txBody>
      </p:sp>
      <p:sp>
        <p:nvSpPr>
          <p:cNvPr id="5" name="Content Placeholder 4"/>
          <p:cNvSpPr>
            <a:spLocks noGrp="1"/>
          </p:cNvSpPr>
          <p:nvPr>
            <p:ph sz="quarter" idx="18"/>
          </p:nvPr>
        </p:nvSpPr>
        <p:spPr>
          <a:xfrm>
            <a:off x="2426522" y="2326886"/>
            <a:ext cx="4134916" cy="1978412"/>
          </a:xfrm>
          <a:prstGeom prst="rect">
            <a:avLst/>
          </a:prstGeom>
        </p:spPr>
        <p:txBody>
          <a:bodyPr/>
          <a:lstStyle>
            <a:lvl1pPr>
              <a:defRPr sz="12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a:t>Edit Master text styles</a:t>
            </a:r>
          </a:p>
        </p:txBody>
      </p:sp>
      <p:pic>
        <p:nvPicPr>
          <p:cNvPr id="14" name="圖片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09" y="-1"/>
            <a:ext cx="6910795" cy="1272747"/>
          </a:xfrm>
          <a:prstGeom prst="rect">
            <a:avLst/>
          </a:prstGeom>
        </p:spPr>
      </p:pic>
      <p:pic>
        <p:nvPicPr>
          <p:cNvPr id="15" name="Picture 48" descr="HKPC-Secondary-Chinese-RGB-300d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265" y="393224"/>
            <a:ext cx="1172114" cy="47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9" name="矩形 5"/>
          <p:cNvSpPr/>
          <p:nvPr userDrawn="1"/>
        </p:nvSpPr>
        <p:spPr>
          <a:xfrm>
            <a:off x="1299854" y="1289153"/>
            <a:ext cx="4456001" cy="36000"/>
          </a:xfrm>
          <a:prstGeom prst="rect">
            <a:avLst/>
          </a:prstGeom>
          <a:solidFill>
            <a:srgbClr val="0054A6"/>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21978E"/>
              </a:solidFill>
            </a:endParaRPr>
          </a:p>
        </p:txBody>
      </p:sp>
      <p:sp>
        <p:nvSpPr>
          <p:cNvPr id="24" name="矩形 5"/>
          <p:cNvSpPr/>
          <p:nvPr userDrawn="1"/>
        </p:nvSpPr>
        <p:spPr>
          <a:xfrm>
            <a:off x="1299854" y="2005741"/>
            <a:ext cx="4456001" cy="36000"/>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21978E"/>
              </a:solidFill>
            </a:endParaRPr>
          </a:p>
        </p:txBody>
      </p:sp>
      <p:sp>
        <p:nvSpPr>
          <p:cNvPr id="25" name="Content Placeholder 4"/>
          <p:cNvSpPr>
            <a:spLocks noGrp="1"/>
          </p:cNvSpPr>
          <p:nvPr>
            <p:ph sz="quarter" idx="19"/>
          </p:nvPr>
        </p:nvSpPr>
        <p:spPr>
          <a:xfrm>
            <a:off x="2426522" y="4675882"/>
            <a:ext cx="4134916" cy="1978412"/>
          </a:xfrm>
          <a:prstGeom prst="rect">
            <a:avLst/>
          </a:prstGeom>
        </p:spPr>
        <p:txBody>
          <a:bodyPr/>
          <a:lstStyle>
            <a:lvl1pPr>
              <a:defRPr sz="12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a:t>Edit Master text styles</a:t>
            </a:r>
          </a:p>
        </p:txBody>
      </p:sp>
      <p:sp>
        <p:nvSpPr>
          <p:cNvPr id="27" name="Content Placeholder 4"/>
          <p:cNvSpPr>
            <a:spLocks noGrp="1"/>
          </p:cNvSpPr>
          <p:nvPr>
            <p:ph sz="quarter" idx="20"/>
          </p:nvPr>
        </p:nvSpPr>
        <p:spPr>
          <a:xfrm>
            <a:off x="2426522" y="6954926"/>
            <a:ext cx="4134916" cy="1978412"/>
          </a:xfrm>
          <a:prstGeom prst="rect">
            <a:avLst/>
          </a:prstGeom>
        </p:spPr>
        <p:txBody>
          <a:bodyPr/>
          <a:lstStyle>
            <a:lvl1pPr>
              <a:defRPr sz="12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dirty="0"/>
              <a:t>Edit Master text styles</a:t>
            </a:r>
          </a:p>
        </p:txBody>
      </p:sp>
      <p:sp>
        <p:nvSpPr>
          <p:cNvPr id="2" name="Title 1"/>
          <p:cNvSpPr>
            <a:spLocks noGrp="1"/>
          </p:cNvSpPr>
          <p:nvPr>
            <p:ph type="title"/>
          </p:nvPr>
        </p:nvSpPr>
        <p:spPr>
          <a:xfrm>
            <a:off x="1299854" y="1325153"/>
            <a:ext cx="4456001" cy="660099"/>
          </a:xfrm>
          <a:prstGeom prst="rect">
            <a:avLst/>
          </a:prstGeom>
        </p:spPr>
        <p:txBody>
          <a:bodyPr anchor="ctr"/>
          <a:lstStyle>
            <a:lvl1pPr>
              <a:defRPr sz="1600" b="1">
                <a:solidFill>
                  <a:srgbClr val="084F9A"/>
                </a:solidFill>
                <a:latin typeface="+mj-lt"/>
              </a:defRPr>
            </a:lvl1pPr>
          </a:lstStyle>
          <a:p>
            <a:r>
              <a:rPr lang="en-US"/>
              <a:t>Click to edit Master title style</a:t>
            </a:r>
          </a:p>
        </p:txBody>
      </p:sp>
    </p:spTree>
    <p:extLst>
      <p:ext uri="{BB962C8B-B14F-4D97-AF65-F5344CB8AC3E}">
        <p14:creationId xmlns:p14="http://schemas.microsoft.com/office/powerpoint/2010/main" val="146069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able Placeholder 6"/>
          <p:cNvSpPr>
            <a:spLocks noGrp="1"/>
          </p:cNvSpPr>
          <p:nvPr>
            <p:ph type="tbl" sz="quarter" idx="12"/>
          </p:nvPr>
        </p:nvSpPr>
        <p:spPr>
          <a:xfrm>
            <a:off x="457200" y="2211859"/>
            <a:ext cx="6080125" cy="7402041"/>
          </a:xfrm>
          <a:prstGeom prst="rect">
            <a:avLst/>
          </a:prstGeom>
        </p:spPr>
        <p:txBody>
          <a:bodyPr/>
          <a:lstStyle>
            <a:lvl1pPr>
              <a:defRPr sz="1200"/>
            </a:lvl1pPr>
          </a:lstStyle>
          <a:p>
            <a:endParaRPr lang="en-US" dirty="0"/>
          </a:p>
        </p:txBody>
      </p:sp>
      <p:pic>
        <p:nvPicPr>
          <p:cNvPr id="6" name="圖片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09" y="-1"/>
            <a:ext cx="6910795" cy="1272747"/>
          </a:xfrm>
          <a:prstGeom prst="rect">
            <a:avLst/>
          </a:prstGeom>
        </p:spPr>
      </p:pic>
      <p:pic>
        <p:nvPicPr>
          <p:cNvPr id="8" name="Picture 48" descr="HKPC-Secondary-Chinese-RGB-300d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265" y="393224"/>
            <a:ext cx="1172114" cy="47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矩形 5"/>
          <p:cNvSpPr/>
          <p:nvPr userDrawn="1"/>
        </p:nvSpPr>
        <p:spPr>
          <a:xfrm>
            <a:off x="1299854" y="1289153"/>
            <a:ext cx="4456001" cy="36000"/>
          </a:xfrm>
          <a:prstGeom prst="rect">
            <a:avLst/>
          </a:prstGeom>
          <a:solidFill>
            <a:srgbClr val="0054A6"/>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21978E"/>
              </a:solidFill>
            </a:endParaRPr>
          </a:p>
        </p:txBody>
      </p:sp>
      <p:sp>
        <p:nvSpPr>
          <p:cNvPr id="11" name="矩形 5"/>
          <p:cNvSpPr/>
          <p:nvPr userDrawn="1"/>
        </p:nvSpPr>
        <p:spPr>
          <a:xfrm>
            <a:off x="1299854" y="2005741"/>
            <a:ext cx="4456001" cy="36000"/>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21978E"/>
              </a:solidFill>
            </a:endParaRPr>
          </a:p>
        </p:txBody>
      </p:sp>
      <p:sp>
        <p:nvSpPr>
          <p:cNvPr id="12" name="Title 1"/>
          <p:cNvSpPr>
            <a:spLocks noGrp="1"/>
          </p:cNvSpPr>
          <p:nvPr>
            <p:ph type="title"/>
          </p:nvPr>
        </p:nvSpPr>
        <p:spPr>
          <a:xfrm>
            <a:off x="1299854" y="1325153"/>
            <a:ext cx="4456001" cy="660099"/>
          </a:xfrm>
          <a:prstGeom prst="rect">
            <a:avLst/>
          </a:prstGeom>
        </p:spPr>
        <p:txBody>
          <a:bodyPr anchor="ctr"/>
          <a:lstStyle>
            <a:lvl1pPr>
              <a:defRPr sz="1600" b="1">
                <a:solidFill>
                  <a:srgbClr val="084F9A"/>
                </a:solidFill>
                <a:latin typeface="+mj-lt"/>
              </a:defRPr>
            </a:lvl1pPr>
          </a:lstStyle>
          <a:p>
            <a:r>
              <a:rPr lang="en-US"/>
              <a:t>Click to edit Master title style</a:t>
            </a:r>
          </a:p>
        </p:txBody>
      </p:sp>
    </p:spTree>
    <p:extLst>
      <p:ext uri="{BB962C8B-B14F-4D97-AF65-F5344CB8AC3E}">
        <p14:creationId xmlns:p14="http://schemas.microsoft.com/office/powerpoint/2010/main" val="179221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7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0" name="圖片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09" y="-1"/>
            <a:ext cx="6910795" cy="1272747"/>
          </a:xfrm>
          <a:prstGeom prst="rect">
            <a:avLst/>
          </a:prstGeom>
        </p:spPr>
      </p:pic>
      <p:pic>
        <p:nvPicPr>
          <p:cNvPr id="17" name="Picture 48" descr="HKPC-Secondary-Chinese-RGB-300d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265" y="393224"/>
            <a:ext cx="1172114" cy="47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633224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622727"/>
      </p:ext>
    </p:extLst>
  </p:cSld>
  <p:clrMap bg1="lt1" tx1="dk1" bg2="lt2" tx2="dk2" accent1="accent1" accent2="accent2" accent3="accent3" accent4="accent4" accent5="accent5" accent6="accent6" hlink="hlink" folHlink="folHlink"/>
  <p:sldLayoutIdLst>
    <p:sldLayoutId id="2147483683" r:id="rId1"/>
    <p:sldLayoutId id="2147483674" r:id="rId2"/>
    <p:sldLayoutId id="2147483681" r:id="rId3"/>
    <p:sldLayoutId id="2147483682" r:id="rId4"/>
    <p:sldLayoutId id="2147483684" r:id="rId5"/>
    <p:sldLayoutId id="2147483673" r:id="rId6"/>
  </p:sldLayoutIdLst>
  <p:hf hdr="0" dt="0"/>
  <p:txStyles>
    <p:titleStyle>
      <a:lvl1pPr algn="ctr" defTabSz="685800" rtl="0" eaLnBrk="1" latinLnBrk="0" hangingPunct="1">
        <a:lnSpc>
          <a:spcPct val="90000"/>
        </a:lnSpc>
        <a:spcBef>
          <a:spcPct val="0"/>
        </a:spcBef>
        <a:buNone/>
        <a:defRPr sz="12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hyperlink" Target="https://rttp.vtc.edu.hk/rttp/login" TargetMode="External"/><Relationship Id="rId1" Type="http://schemas.openxmlformats.org/officeDocument/2006/relationships/slideLayout" Target="../slideLayouts/slideLayout5.xml"/><Relationship Id="rId6" Type="http://schemas.openxmlformats.org/officeDocument/2006/relationships/hyperlink" Target="https://www.krystal.institute/" TargetMode="External"/><Relationship Id="rId11" Type="http://schemas.openxmlformats.org/officeDocument/2006/relationships/image" Target="../media/image15.jpeg"/><Relationship Id="rId5" Type="http://schemas.openxmlformats.org/officeDocument/2006/relationships/image" Target="../media/image10.jpeg"/><Relationship Id="rId15" Type="http://schemas.openxmlformats.org/officeDocument/2006/relationships/hyperlink" Target="https://www.hkpcacademy.org/" TargetMode="External"/><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training_2213@hkpc.org" TargetMode="External"/><Relationship Id="rId1" Type="http://schemas.openxmlformats.org/officeDocument/2006/relationships/slideLayout" Target="../slideLayouts/slideLayout5.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0.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hyperlink" Target="https://www.krystal.institute/" TargetMode="External"/><Relationship Id="rId9" Type="http://schemas.openxmlformats.org/officeDocument/2006/relationships/image" Target="../media/image15.jpeg"/><Relationship Id="rId14" Type="http://schemas.openxmlformats.org/officeDocument/2006/relationships/image" Target="../media/image24.gif"/></Relationships>
</file>

<file path=ppt/slides/slide1.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pic>
        <p:nvPicPr>
          <p:cNvPr id="6" name="Picture 5" descr="A picture containing sky, outdoor, nature, day&#10;&#10;Description automatically generated">
            <a:extLst>
              <a:ext uri="{FF2B5EF4-FFF2-40B4-BE49-F238E27FC236}">
                <a16:creationId xmlns:a16="http://schemas.microsoft.com/office/drawing/2014/main" id="{AEFBE64E-C829-577A-DEA2-46AF3E0C9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 y="-631048"/>
            <a:ext cx="6913417" cy="3588368"/>
          </a:xfrm>
          <a:prstGeom prst="rect">
            <a:avLst/>
          </a:prstGeom>
        </p:spPr>
      </p:pic>
      <p:grpSp>
        <p:nvGrpSpPr>
          <p:cNvPr id="4" name="Group 3">
            <a:extLst>
              <a:ext uri="{FF2B5EF4-FFF2-40B4-BE49-F238E27FC236}">
                <a16:creationId xmlns:a16="http://schemas.microsoft.com/office/drawing/2014/main" id="{1A4EC76C-5640-4DA4-9D99-CE6230D88764}"/>
              </a:ext>
            </a:extLst>
          </p:cNvPr>
          <p:cNvGrpSpPr/>
          <p:nvPr/>
        </p:nvGrpSpPr>
        <p:grpSpPr>
          <a:xfrm>
            <a:off x="112109" y="3121970"/>
            <a:ext cx="3257367" cy="3477585"/>
            <a:chOff x="169852" y="3281840"/>
            <a:chExt cx="2822844" cy="3030825"/>
          </a:xfrm>
        </p:grpSpPr>
        <p:sp>
          <p:nvSpPr>
            <p:cNvPr id="11" name="Rounded Rectangle 10"/>
            <p:cNvSpPr/>
            <p:nvPr/>
          </p:nvSpPr>
          <p:spPr>
            <a:xfrm>
              <a:off x="169852" y="3281840"/>
              <a:ext cx="2822844" cy="303082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Yu Gothic Medium" panose="020B0500000000000000" pitchFamily="34" charset="-128"/>
              </a:endParaRPr>
            </a:p>
          </p:txBody>
        </p:sp>
        <p:sp>
          <p:nvSpPr>
            <p:cNvPr id="12" name="Content Placeholder 2"/>
            <p:cNvSpPr txBox="1">
              <a:spLocks/>
            </p:cNvSpPr>
            <p:nvPr/>
          </p:nvSpPr>
          <p:spPr>
            <a:xfrm>
              <a:off x="309239" y="3402211"/>
              <a:ext cx="2564382" cy="2772933"/>
            </a:xfrm>
            <a:prstGeom prst="rect">
              <a:avLst/>
            </a:prstGeom>
            <a:noFill/>
            <a:ln>
              <a:noFill/>
            </a:ln>
          </p:spPr>
          <p:txBody>
            <a:bodyPr anchor="t">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TW" altLang="en-US" dirty="0">
                  <a:solidFill>
                    <a:schemeClr val="tx1"/>
                  </a:solidFill>
                  <a:latin typeface="微軟正黑體" panose="020B0604030504040204" pitchFamily="34" charset="-120"/>
                  <a:ea typeface="微軟正黑體" panose="020B0604030504040204" pitchFamily="34" charset="-120"/>
                </a:rPr>
                <a:t>大灣區人口眾多，不少企業看準機遇想開拓這個龐大的消費市場。隨著大灣區的生活模式趨向數碼化，基本上生活中的大小事務都可在網上辦妥。大灣區雖充滿機會，但企業想要進軍，甚至在市場上站穩陣腳仍有一定難度。內地消費者的消費需求和喜好複雜及多元化，因此企業必須熟悉消費者的行為模式市場、內地媒體及文化風俗，才能適應這多變的市場。企業對於線上線下服務及體驗、宣傳渠道和大數據分析等都不能忽視。</a:t>
              </a:r>
            </a:p>
            <a:p>
              <a:r>
                <a:rPr lang="zh-TW" altLang="en-US" dirty="0">
                  <a:solidFill>
                    <a:schemeClr val="tx1"/>
                  </a:solidFill>
                  <a:latin typeface="微軟正黑體" panose="020B0604030504040204" pitchFamily="34" charset="-120"/>
                  <a:ea typeface="微軟正黑體" panose="020B0604030504040204" pitchFamily="34" charset="-120"/>
                </a:rPr>
                <a:t>資金充裕的企業，能輕易找個熟悉中國市場及有豐富經驗的公司，協助進軍大灣區市場。不過，對中小企來說就未必有資源聘請中國市場營銷專家。這課程旨在教授個人和本地企業打入大灣區消費市場，並善用資源分配到不同的市場方案，打造專屬及有效的市場策略。</a:t>
              </a:r>
            </a:p>
          </p:txBody>
        </p:sp>
      </p:grpSp>
      <p:grpSp>
        <p:nvGrpSpPr>
          <p:cNvPr id="3" name="Group 2">
            <a:extLst>
              <a:ext uri="{FF2B5EF4-FFF2-40B4-BE49-F238E27FC236}">
                <a16:creationId xmlns:a16="http://schemas.microsoft.com/office/drawing/2014/main" id="{799B7977-ED8E-47A6-B3FD-B5A744E85224}"/>
              </a:ext>
            </a:extLst>
          </p:cNvPr>
          <p:cNvGrpSpPr/>
          <p:nvPr/>
        </p:nvGrpSpPr>
        <p:grpSpPr>
          <a:xfrm>
            <a:off x="101976" y="6805606"/>
            <a:ext cx="6643914" cy="2252667"/>
            <a:chOff x="112110" y="7967785"/>
            <a:chExt cx="6745890" cy="2231713"/>
          </a:xfrm>
        </p:grpSpPr>
        <p:sp>
          <p:nvSpPr>
            <p:cNvPr id="10" name="Rounded Rectangle 9"/>
            <p:cNvSpPr/>
            <p:nvPr/>
          </p:nvSpPr>
          <p:spPr>
            <a:xfrm>
              <a:off x="112110" y="8275119"/>
              <a:ext cx="6745890" cy="1924379"/>
            </a:xfrm>
            <a:prstGeom prst="roundRect">
              <a:avLst>
                <a:gd name="adj" fmla="val 48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Yu Gothic Medium" panose="020B0500000000000000" pitchFamily="34" charset="-128"/>
              </a:endParaRPr>
            </a:p>
          </p:txBody>
        </p:sp>
        <p:sp>
          <p:nvSpPr>
            <p:cNvPr id="14" name="Subtitle 2"/>
            <p:cNvSpPr txBox="1">
              <a:spLocks/>
            </p:cNvSpPr>
            <p:nvPr/>
          </p:nvSpPr>
          <p:spPr>
            <a:xfrm>
              <a:off x="265309" y="8380988"/>
              <a:ext cx="6404043" cy="846070"/>
            </a:xfrm>
            <a:prstGeom prst="rect">
              <a:avLst/>
            </a:prstGeom>
          </p:spPr>
          <p:txBody>
            <a:bodyPr tIns="45720" anchor="t">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baseline="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zh-TW" altLang="en-US" sz="1400" dirty="0">
                  <a:latin typeface="微軟正黑體" panose="020B0604030504040204" pitchFamily="34" charset="-120"/>
                  <a:ea typeface="微軟正黑體" panose="020B0604030504040204" pitchFamily="34" charset="-120"/>
                </a:rPr>
                <a:t>本課程適合有意進入大灣區市場的人士和企業，並毋須具備營銷經驗。 學員將有機會在課程期建立自己的內地社交媒體賬戶、進行內容撰寫練習、進行直播等。 通過實戰環節，學員會更了解如何將這些技能應用到他們的業務中。</a:t>
              </a:r>
            </a:p>
            <a:p>
              <a:r>
                <a:rPr lang="zh-TW" altLang="en-US" sz="1400" dirty="0">
                  <a:latin typeface="微軟正黑體" panose="020B0604030504040204" pitchFamily="34" charset="-120"/>
                  <a:ea typeface="微軟正黑體" panose="020B0604030504040204" pitchFamily="34" charset="-120"/>
                </a:rPr>
                <a:t>為確保學員掌握中國市場的最新動態，課程由熟悉市場趨勢、在品牌建設、電子商務、數字營銷方面經驗豐富且與中國服務商有廣泛聯繫的數碼營銷專家授課。</a:t>
              </a:r>
            </a:p>
            <a:p>
              <a:r>
                <a:rPr lang="zh-TW" altLang="en-US" sz="1400" dirty="0">
                  <a:latin typeface="微軟正黑體" panose="020B0604030504040204" pitchFamily="34" charset="-120"/>
                  <a:ea typeface="微軟正黑體" panose="020B0604030504040204" pitchFamily="34" charset="-120"/>
                </a:rPr>
                <a:t>出席率</a:t>
              </a:r>
              <a:r>
                <a:rPr lang="en-US" altLang="zh-TW" sz="1400" dirty="0">
                  <a:latin typeface="微軟正黑體" panose="020B0604030504040204" pitchFamily="34" charset="-120"/>
                  <a:ea typeface="微軟正黑體" panose="020B0604030504040204" pitchFamily="34" charset="-120"/>
                </a:rPr>
                <a:t>75%</a:t>
              </a:r>
              <a:r>
                <a:rPr lang="zh-TW" altLang="en-US" sz="1400" dirty="0">
                  <a:latin typeface="微軟正黑體" panose="020B0604030504040204" pitchFamily="34" charset="-120"/>
                  <a:ea typeface="微軟正黑體" panose="020B0604030504040204" pitchFamily="34" charset="-120"/>
                </a:rPr>
                <a:t>或以上的學員，將獲頒發證書。</a:t>
              </a:r>
            </a:p>
          </p:txBody>
        </p:sp>
        <p:grpSp>
          <p:nvGrpSpPr>
            <p:cNvPr id="2" name="Group 1">
              <a:extLst>
                <a:ext uri="{FF2B5EF4-FFF2-40B4-BE49-F238E27FC236}">
                  <a16:creationId xmlns:a16="http://schemas.microsoft.com/office/drawing/2014/main" id="{60214A60-5198-4C7F-A9A4-0BEFE11BFC57}"/>
                </a:ext>
              </a:extLst>
            </p:cNvPr>
            <p:cNvGrpSpPr/>
            <p:nvPr/>
          </p:nvGrpSpPr>
          <p:grpSpPr>
            <a:xfrm>
              <a:off x="265751" y="7967785"/>
              <a:ext cx="3363569" cy="398454"/>
              <a:chOff x="265751" y="7967785"/>
              <a:chExt cx="3363569" cy="398454"/>
            </a:xfrm>
          </p:grpSpPr>
          <p:sp>
            <p:nvSpPr>
              <p:cNvPr id="18" name="矩形 4"/>
              <p:cNvSpPr/>
              <p:nvPr/>
            </p:nvSpPr>
            <p:spPr>
              <a:xfrm>
                <a:off x="265751" y="7982535"/>
                <a:ext cx="1038140" cy="335521"/>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Yu Gothic Medium" panose="020B0500000000000000" pitchFamily="34" charset="-128"/>
                </a:endParaRPr>
              </a:p>
            </p:txBody>
          </p:sp>
          <p:sp>
            <p:nvSpPr>
              <p:cNvPr id="19" name="Text Placeholder 32"/>
              <p:cNvSpPr txBox="1">
                <a:spLocks/>
              </p:cNvSpPr>
              <p:nvPr/>
            </p:nvSpPr>
            <p:spPr>
              <a:xfrm>
                <a:off x="297974" y="7967785"/>
                <a:ext cx="3331346" cy="398454"/>
              </a:xfrm>
              <a:prstGeom prst="rect">
                <a:avLst/>
              </a:prstGeom>
            </p:spPr>
            <p:txBody>
              <a:bodyPr tIns="91440" anchor="t"/>
              <a:lstStyle>
                <a:lvl1pPr marL="0" indent="0" algn="l" defTabSz="685800" rtl="0" eaLnBrk="1" latinLnBrk="0" hangingPunct="1">
                  <a:lnSpc>
                    <a:spcPct val="90000"/>
                  </a:lnSpc>
                  <a:spcBef>
                    <a:spcPts val="750"/>
                  </a:spcBef>
                  <a:buFont typeface="Arial" panose="020B0604020202020204" pitchFamily="34" charset="0"/>
                  <a:buNone/>
                  <a:defRPr sz="1600" b="1"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TW" altLang="en-US" sz="1400" dirty="0">
                    <a:ea typeface="Yu Gothic Medium"/>
                  </a:rPr>
                  <a:t>課程特色</a:t>
                </a:r>
              </a:p>
            </p:txBody>
          </p:sp>
        </p:grpSp>
      </p:grpSp>
      <p:graphicFrame>
        <p:nvGraphicFramePr>
          <p:cNvPr id="21" name="Table 20"/>
          <p:cNvGraphicFramePr>
            <a:graphicFrameLocks noGrp="1"/>
          </p:cNvGraphicFramePr>
          <p:nvPr>
            <p:extLst>
              <p:ext uri="{D42A27DB-BD31-4B8C-83A1-F6EECF244321}">
                <p14:modId xmlns:p14="http://schemas.microsoft.com/office/powerpoint/2010/main" val="3783947341"/>
              </p:ext>
            </p:extLst>
          </p:nvPr>
        </p:nvGraphicFramePr>
        <p:xfrm>
          <a:off x="3427931" y="3122278"/>
          <a:ext cx="3328093" cy="3477278"/>
        </p:xfrm>
        <a:graphic>
          <a:graphicData uri="http://schemas.openxmlformats.org/drawingml/2006/table">
            <a:tbl>
              <a:tblPr bandRow="1">
                <a:tableStyleId>{5940675A-B579-460E-94D1-54222C63F5DA}</a:tableStyleId>
              </a:tblPr>
              <a:tblGrid>
                <a:gridCol w="936713">
                  <a:extLst>
                    <a:ext uri="{9D8B030D-6E8A-4147-A177-3AD203B41FA5}">
                      <a16:colId xmlns:a16="http://schemas.microsoft.com/office/drawing/2014/main" val="2786059022"/>
                    </a:ext>
                  </a:extLst>
                </a:gridCol>
                <a:gridCol w="2391380">
                  <a:extLst>
                    <a:ext uri="{9D8B030D-6E8A-4147-A177-3AD203B41FA5}">
                      <a16:colId xmlns:a16="http://schemas.microsoft.com/office/drawing/2014/main" val="477903206"/>
                    </a:ext>
                  </a:extLst>
                </a:gridCol>
              </a:tblGrid>
              <a:tr h="395028">
                <a:tc>
                  <a:txBody>
                    <a:bodyPr/>
                    <a:lstStyle/>
                    <a:p>
                      <a:r>
                        <a:rPr lang="zh-TW" altLang="en-US" sz="1100" dirty="0">
                          <a:solidFill>
                            <a:schemeClr val="bg1"/>
                          </a:solidFill>
                          <a:latin typeface="微軟正黑體" panose="020B0604030504040204" pitchFamily="34" charset="-120"/>
                          <a:ea typeface="微軟正黑體" panose="020B0604030504040204" pitchFamily="34" charset="-120"/>
                          <a:cs typeface="Arial"/>
                        </a:rPr>
                        <a:t>課程編號</a:t>
                      </a:r>
                      <a:endParaRPr lang="en-US" sz="1100" dirty="0">
                        <a:solidFill>
                          <a:schemeClr val="bg1"/>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88A70"/>
                    </a:solidFill>
                  </a:tcPr>
                </a:tc>
                <a:tc>
                  <a:txBody>
                    <a:bodyPr/>
                    <a:lstStyle/>
                    <a:p>
                      <a:r>
                        <a:rPr lang="en-US" altLang="zh-TW" sz="1100" kern="1200" dirty="0">
                          <a:solidFill>
                            <a:schemeClr val="tx1"/>
                          </a:solidFill>
                          <a:latin typeface="微軟正黑體" panose="020B0604030504040204" pitchFamily="34" charset="-120"/>
                          <a:ea typeface="微軟正黑體" panose="020B0604030504040204" pitchFamily="34" charset="-120"/>
                          <a:cs typeface="+mn-cs"/>
                        </a:rPr>
                        <a:t>TBC</a:t>
                      </a:r>
                      <a:endParaRPr lang="en-US" sz="1100" dirty="0">
                        <a:solidFill>
                          <a:schemeClr val="tx1"/>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0779896"/>
                  </a:ext>
                </a:extLst>
              </a:tr>
              <a:tr h="870268">
                <a:tc>
                  <a:txBody>
                    <a:bodyPr/>
                    <a:lstStyle/>
                    <a:p>
                      <a:pPr marL="0" algn="l" defTabSz="685800" rtl="0" eaLnBrk="1" latinLnBrk="0" hangingPunct="1"/>
                      <a:r>
                        <a:rPr lang="zh-TW" altLang="en-US" sz="1100" kern="1200" dirty="0">
                          <a:solidFill>
                            <a:schemeClr val="bg1"/>
                          </a:solidFill>
                          <a:latin typeface="微軟正黑體" panose="020B0604030504040204" pitchFamily="34" charset="-120"/>
                          <a:ea typeface="微軟正黑體" panose="020B0604030504040204" pitchFamily="34" charset="-120"/>
                          <a:cs typeface="Arial"/>
                        </a:rPr>
                        <a:t>日期及時間</a:t>
                      </a:r>
                      <a:endParaRPr lang="en-US" sz="1100" kern="1200" dirty="0">
                        <a:solidFill>
                          <a:schemeClr val="bg1"/>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09F9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100" kern="1200" dirty="0">
                          <a:solidFill>
                            <a:schemeClr val="tx1"/>
                          </a:solidFill>
                          <a:latin typeface="微軟正黑體" panose="020B0604030504040204" pitchFamily="34" charset="-120"/>
                          <a:ea typeface="微軟正黑體" panose="020B0604030504040204" pitchFamily="34" charset="-120"/>
                          <a:cs typeface="+mn-cs"/>
                        </a:rPr>
                        <a:t>TBC</a:t>
                      </a:r>
                      <a:br>
                        <a:rPr lang="en-US" altLang="zh-TW" sz="1100" kern="1200" dirty="0">
                          <a:solidFill>
                            <a:schemeClr val="tx1"/>
                          </a:solidFill>
                          <a:latin typeface="微軟正黑體" panose="020B0604030504040204" pitchFamily="34" charset="-120"/>
                          <a:ea typeface="微軟正黑體" panose="020B0604030504040204" pitchFamily="34" charset="-120"/>
                          <a:cs typeface="+mn-cs"/>
                        </a:rPr>
                      </a:br>
                      <a:r>
                        <a:rPr lang="zh-TW" altLang="en-US" sz="1100" dirty="0">
                          <a:solidFill>
                            <a:schemeClr val="tx1"/>
                          </a:solidFill>
                          <a:latin typeface="微軟正黑體" panose="020B0604030504040204" pitchFamily="34" charset="-120"/>
                          <a:ea typeface="微軟正黑體" panose="020B0604030504040204" pitchFamily="34" charset="-120"/>
                        </a:rPr>
                        <a:t>共</a:t>
                      </a:r>
                      <a:r>
                        <a:rPr lang="en-US" altLang="zh-TW" sz="1100" dirty="0">
                          <a:solidFill>
                            <a:schemeClr val="tx1"/>
                          </a:solidFill>
                          <a:latin typeface="微軟正黑體" panose="020B0604030504040204" pitchFamily="34" charset="-120"/>
                          <a:ea typeface="微軟正黑體" panose="020B0604030504040204" pitchFamily="34" charset="-120"/>
                        </a:rPr>
                        <a:t>12</a:t>
                      </a:r>
                      <a:r>
                        <a:rPr lang="zh-TW" altLang="en-US" sz="1100" dirty="0">
                          <a:solidFill>
                            <a:schemeClr val="tx1"/>
                          </a:solidFill>
                          <a:latin typeface="微軟正黑體" panose="020B0604030504040204" pitchFamily="34" charset="-120"/>
                          <a:ea typeface="微軟正黑體" panose="020B0604030504040204" pitchFamily="34" charset="-120"/>
                        </a:rPr>
                        <a:t>小時（每節</a:t>
                      </a:r>
                      <a:r>
                        <a:rPr lang="en-US" altLang="zh-TW" sz="1100" dirty="0">
                          <a:solidFill>
                            <a:schemeClr val="tx1"/>
                          </a:solidFill>
                          <a:latin typeface="微軟正黑體" panose="020B0604030504040204" pitchFamily="34" charset="-120"/>
                          <a:ea typeface="微軟正黑體" panose="020B0604030504040204" pitchFamily="34" charset="-120"/>
                        </a:rPr>
                        <a:t>3</a:t>
                      </a:r>
                      <a:r>
                        <a:rPr lang="zh-TW" altLang="en-US" sz="1100" dirty="0">
                          <a:solidFill>
                            <a:schemeClr val="tx1"/>
                          </a:solidFill>
                          <a:latin typeface="微軟正黑體" panose="020B0604030504040204" pitchFamily="34" charset="-120"/>
                          <a:ea typeface="微軟正黑體" panose="020B0604030504040204" pitchFamily="34" charset="-120"/>
                        </a:rPr>
                        <a:t>小時）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85720401"/>
                  </a:ext>
                </a:extLst>
              </a:tr>
              <a:tr h="611985">
                <a:tc>
                  <a:txBody>
                    <a:bodyPr/>
                    <a:lstStyle/>
                    <a:p>
                      <a:pPr marL="0" algn="l" defTabSz="685800" rtl="0" eaLnBrk="1" latinLnBrk="0" hangingPunct="1"/>
                      <a:r>
                        <a:rPr lang="zh-TW" altLang="en-US" sz="1100" kern="1200" dirty="0">
                          <a:solidFill>
                            <a:schemeClr val="bg1"/>
                          </a:solidFill>
                          <a:latin typeface="微軟正黑體" panose="020B0604030504040204" pitchFamily="34" charset="-120"/>
                          <a:ea typeface="微軟正黑體" panose="020B0604030504040204" pitchFamily="34" charset="-120"/>
                          <a:cs typeface="Arial"/>
                        </a:rPr>
                        <a:t>地點</a:t>
                      </a:r>
                      <a:endParaRPr lang="en-US" sz="1100" kern="1200" dirty="0">
                        <a:solidFill>
                          <a:schemeClr val="bg1"/>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88B7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九龍塘達之路</a:t>
                      </a:r>
                      <a:r>
                        <a:rPr lang="en-US" altLang="zh-TW" sz="1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78</a:t>
                      </a:r>
                      <a:r>
                        <a:rPr lang="zh-TW" altLang="en-US" sz="1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號生產力大樓</a:t>
                      </a:r>
                      <a:endParaRPr lang="en-US" altLang="zh-TW" sz="110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81969495"/>
                  </a:ext>
                </a:extLst>
              </a:tr>
              <a:tr h="417693">
                <a:tc>
                  <a:txBody>
                    <a:bodyPr/>
                    <a:lstStyle/>
                    <a:p>
                      <a:pPr marL="0" algn="l" defTabSz="685800" rtl="0" eaLnBrk="1" latinLnBrk="0" hangingPunct="1"/>
                      <a:r>
                        <a:rPr lang="zh-TW" altLang="en-US" sz="1100" kern="1200" dirty="0">
                          <a:solidFill>
                            <a:schemeClr val="bg1"/>
                          </a:solidFill>
                          <a:latin typeface="微軟正黑體" panose="020B0604030504040204" pitchFamily="34" charset="-120"/>
                          <a:ea typeface="微軟正黑體" panose="020B0604030504040204" pitchFamily="34" charset="-120"/>
                          <a:cs typeface="Arial"/>
                        </a:rPr>
                        <a:t>語言</a:t>
                      </a:r>
                      <a:endParaRPr lang="en-US" sz="1100" kern="1200" dirty="0">
                        <a:solidFill>
                          <a:schemeClr val="bg1"/>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09F96"/>
                    </a:solidFill>
                  </a:tcPr>
                </a:tc>
                <a:tc>
                  <a:txBody>
                    <a:bodyPr/>
                    <a:lstStyle/>
                    <a:p>
                      <a:r>
                        <a:rPr lang="zh-TW" altLang="en-US" sz="1100" dirty="0">
                          <a:solidFill>
                            <a:schemeClr val="tx1"/>
                          </a:solidFill>
                          <a:latin typeface="微軟正黑體" panose="020B0604030504040204" pitchFamily="34" charset="-120"/>
                          <a:ea typeface="微軟正黑體" panose="020B0604030504040204" pitchFamily="34" charset="-120"/>
                        </a:rPr>
                        <a:t>廣東話</a:t>
                      </a:r>
                      <a:endParaRPr lang="en-US" sz="1100" dirty="0">
                        <a:solidFill>
                          <a:schemeClr val="tx1"/>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7240801"/>
                  </a:ext>
                </a:extLst>
              </a:tr>
              <a:tr h="1182304">
                <a:tc>
                  <a:txBody>
                    <a:bodyPr/>
                    <a:lstStyle/>
                    <a:p>
                      <a:pPr marL="0" algn="l" defTabSz="685800" rtl="0" eaLnBrk="1" latinLnBrk="0" hangingPunct="1"/>
                      <a:r>
                        <a:rPr lang="zh-TW" altLang="en-US" sz="1100" kern="1200" dirty="0">
                          <a:solidFill>
                            <a:schemeClr val="bg1"/>
                          </a:solidFill>
                          <a:latin typeface="微軟正黑體" panose="020B0604030504040204" pitchFamily="34" charset="-120"/>
                          <a:ea typeface="微軟正黑體" panose="020B0604030504040204" pitchFamily="34" charset="-120"/>
                          <a:cs typeface="Arial"/>
                        </a:rPr>
                        <a:t>課程費用</a:t>
                      </a:r>
                      <a:endParaRPr lang="en-US" sz="1100" kern="1200" dirty="0">
                        <a:solidFill>
                          <a:schemeClr val="bg1"/>
                        </a:solidFill>
                        <a:latin typeface="微軟正黑體" panose="020B0604030504040204" pitchFamily="34" charset="-120"/>
                        <a:ea typeface="微軟正黑體" panose="020B0604030504040204" pitchFamily="34" charset="-120"/>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88B71"/>
                    </a:solidFill>
                  </a:tcPr>
                </a:tc>
                <a:tc>
                  <a:txBody>
                    <a:bodyPr/>
                    <a:lstStyle/>
                    <a:p>
                      <a:r>
                        <a:rPr lang="en-US" sz="1100" dirty="0">
                          <a:solidFill>
                            <a:schemeClr val="tx1"/>
                          </a:solidFill>
                          <a:latin typeface="微軟正黑體" panose="020B0604030504040204" pitchFamily="34" charset="-120"/>
                          <a:ea typeface="微軟正黑體" panose="020B0604030504040204" pitchFamily="34" charset="-120"/>
                        </a:rPr>
                        <a:t>HK$4,</a:t>
                      </a:r>
                      <a:r>
                        <a:rPr lang="en-US" altLang="zh-TW" sz="1100" dirty="0">
                          <a:solidFill>
                            <a:schemeClr val="tx1"/>
                          </a:solidFill>
                          <a:latin typeface="微軟正黑體" panose="020B0604030504040204" pitchFamily="34" charset="-120"/>
                          <a:ea typeface="微軟正黑體" panose="020B0604030504040204" pitchFamily="34" charset="-120"/>
                        </a:rPr>
                        <a:t>95</a:t>
                      </a:r>
                      <a:r>
                        <a:rPr lang="en-US" sz="1100" dirty="0">
                          <a:solidFill>
                            <a:schemeClr val="tx1"/>
                          </a:solidFill>
                          <a:latin typeface="微軟正黑體" panose="020B0604030504040204" pitchFamily="34" charset="-120"/>
                          <a:ea typeface="微軟正黑體" panose="020B0604030504040204" pitchFamily="34" charset="-120"/>
                        </a:rPr>
                        <a:t>0*</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i="1" dirty="0">
                          <a:solidFill>
                            <a:schemeClr val="tx1"/>
                          </a:solidFill>
                          <a:latin typeface="微軟正黑體" panose="020B0604030504040204" pitchFamily="34" charset="-120"/>
                          <a:ea typeface="微軟正黑體" panose="020B0604030504040204" pitchFamily="34" charset="-120"/>
                        </a:rPr>
                        <a:t>(</a:t>
                      </a:r>
                      <a:r>
                        <a:rPr lang="zh-TW" altLang="en-US" sz="1100" i="1" dirty="0">
                          <a:solidFill>
                            <a:schemeClr val="tx1"/>
                          </a:solidFill>
                          <a:latin typeface="微軟正黑體" panose="020B0604030504040204" pitchFamily="34" charset="-120"/>
                          <a:ea typeface="微軟正黑體" panose="020B0604030504040204" pitchFamily="34" charset="-120"/>
                        </a:rPr>
                        <a:t>最高獲得資助港幣</a:t>
                      </a:r>
                      <a:r>
                        <a:rPr lang="en-US" altLang="zh-TW" sz="1100" i="1" dirty="0">
                          <a:solidFill>
                            <a:schemeClr val="tx1"/>
                          </a:solidFill>
                          <a:latin typeface="微軟正黑體" panose="020B0604030504040204" pitchFamily="34" charset="-120"/>
                          <a:ea typeface="微軟正黑體" panose="020B0604030504040204" pitchFamily="34" charset="-120"/>
                        </a:rPr>
                        <a:t>3,300</a:t>
                      </a:r>
                      <a:r>
                        <a:rPr lang="zh-TW" altLang="en-US" sz="1100" i="1" dirty="0">
                          <a:solidFill>
                            <a:schemeClr val="tx1"/>
                          </a:solidFill>
                          <a:latin typeface="微軟正黑體" panose="020B0604030504040204" pitchFamily="34" charset="-120"/>
                          <a:ea typeface="微軟正黑體" panose="020B0604030504040204" pitchFamily="34" charset="-120"/>
                        </a:rPr>
                        <a:t>元；</a:t>
                      </a:r>
                      <a:r>
                        <a:rPr lang="en-US" altLang="zh-TW" sz="1100" i="1" dirty="0">
                          <a:solidFill>
                            <a:schemeClr val="tx1"/>
                          </a:solidFill>
                          <a:latin typeface="微軟正黑體" panose="020B0604030504040204" pitchFamily="34" charset="-120"/>
                          <a:ea typeface="微軟正黑體" panose="020B0604030504040204" pitchFamily="34" charset="-120"/>
                        </a:rPr>
                        <a:t>2</a:t>
                      </a:r>
                      <a:r>
                        <a:rPr lang="zh-TW" altLang="en-US" sz="1100" i="1" dirty="0">
                          <a:solidFill>
                            <a:schemeClr val="tx1"/>
                          </a:solidFill>
                          <a:latin typeface="微軟正黑體" panose="020B0604030504040204" pitchFamily="34" charset="-120"/>
                          <a:ea typeface="微軟正黑體" panose="020B0604030504040204" pitchFamily="34" charset="-120"/>
                        </a:rPr>
                        <a:t>位或以上報名，可享團體優惠。請聯絡我們查詢詳細）</a:t>
                      </a:r>
                      <a:endParaRPr lang="en-US" sz="1100" i="1" dirty="0">
                        <a:solidFill>
                          <a:schemeClr val="tx1"/>
                        </a:solidFill>
                        <a:latin typeface="微軟正黑體" panose="020B0604030504040204" pitchFamily="34" charset="-120"/>
                        <a:ea typeface="微軟正黑體"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98147033"/>
                  </a:ext>
                </a:extLst>
              </a:tr>
            </a:tbl>
          </a:graphicData>
        </a:graphic>
      </p:graphicFrame>
      <p:grpSp>
        <p:nvGrpSpPr>
          <p:cNvPr id="25" name="Group 24"/>
          <p:cNvGrpSpPr/>
          <p:nvPr/>
        </p:nvGrpSpPr>
        <p:grpSpPr>
          <a:xfrm>
            <a:off x="-318" y="9435051"/>
            <a:ext cx="6858000" cy="486201"/>
            <a:chOff x="7195214" y="8359704"/>
            <a:chExt cx="6858000" cy="486201"/>
          </a:xfrm>
        </p:grpSpPr>
        <p:sp>
          <p:nvSpPr>
            <p:cNvPr id="104" name="Rectangle 103"/>
            <p:cNvSpPr/>
            <p:nvPr/>
          </p:nvSpPr>
          <p:spPr>
            <a:xfrm>
              <a:off x="7195214" y="8359704"/>
              <a:ext cx="6858000" cy="486201"/>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281632" y="8377521"/>
              <a:ext cx="6669924" cy="430887"/>
            </a:xfrm>
            <a:prstGeom prst="rect">
              <a:avLst/>
            </a:prstGeom>
          </p:spPr>
          <p:txBody>
            <a:bodyPr wrap="square">
              <a:spAutoFit/>
            </a:bodyPr>
            <a:lstStyle/>
            <a:p>
              <a:pPr algn="ctr"/>
              <a:r>
                <a:rPr lang="zh-TW" altLang="en-US" sz="1100" dirty="0">
                  <a:solidFill>
                    <a:schemeClr val="bg1"/>
                  </a:solidFill>
                  <a:latin typeface="Calibri" panose="020F0502020204030204" pitchFamily="34" charset="0"/>
                </a:rPr>
                <a:t>此課程已獲「再工業化及科技培訓計劃」認可，合資格學員最高可獲得</a:t>
              </a:r>
              <a:r>
                <a:rPr lang="en-US" altLang="zh-TW" sz="1100" dirty="0">
                  <a:solidFill>
                    <a:schemeClr val="bg1"/>
                  </a:solidFill>
                  <a:latin typeface="Calibri" panose="020F0502020204030204" pitchFamily="34" charset="0"/>
                </a:rPr>
                <a:t>2/3</a:t>
              </a:r>
              <a:r>
                <a:rPr lang="zh-TW" altLang="en-US" sz="1100" dirty="0">
                  <a:solidFill>
                    <a:schemeClr val="bg1"/>
                  </a:solidFill>
                  <a:latin typeface="Calibri" panose="020F0502020204030204" pitchFamily="34" charset="0"/>
                </a:rPr>
                <a:t>學費資助。</a:t>
              </a:r>
              <a:endParaRPr lang="en-HK" altLang="zh-TW" sz="1100" dirty="0">
                <a:solidFill>
                  <a:schemeClr val="bg1"/>
                </a:solidFill>
                <a:latin typeface="Calibri" panose="020F0502020204030204" pitchFamily="34" charset="0"/>
              </a:endParaRPr>
            </a:p>
            <a:p>
              <a:pPr algn="ctr"/>
              <a:r>
                <a:rPr lang="zh-TW" altLang="en-US" sz="1100" dirty="0">
                  <a:solidFill>
                    <a:schemeClr val="bg1"/>
                  </a:solidFill>
                  <a:latin typeface="Calibri" panose="020F0502020204030204" pitchFamily="34" charset="0"/>
                </a:rPr>
                <a:t>詳情請瀏覽：</a:t>
              </a:r>
              <a:r>
                <a:rPr lang="en-US" sz="1100" dirty="0">
                  <a:solidFill>
                    <a:schemeClr val="bg1"/>
                  </a:solidFill>
                  <a:latin typeface="Calibri" panose="020F0502020204030204" pitchFamily="34" charset="0"/>
                </a:rPr>
                <a:t>https://rttp.vtc.edu.hk 。</a:t>
              </a:r>
            </a:p>
          </p:txBody>
        </p:sp>
      </p:grpSp>
      <p:grpSp>
        <p:nvGrpSpPr>
          <p:cNvPr id="16" name="Group 15"/>
          <p:cNvGrpSpPr/>
          <p:nvPr/>
        </p:nvGrpSpPr>
        <p:grpSpPr>
          <a:xfrm>
            <a:off x="-318" y="-62254"/>
            <a:ext cx="6858000" cy="3019216"/>
            <a:chOff x="-6955874" y="3212860"/>
            <a:chExt cx="6858000" cy="3019216"/>
          </a:xfrm>
        </p:grpSpPr>
        <p:pic>
          <p:nvPicPr>
            <p:cNvPr id="83" name="Picture 82"/>
            <p:cNvPicPr>
              <a:picLocks noChangeAspect="1"/>
            </p:cNvPicPr>
            <p:nvPr/>
          </p:nvPicPr>
          <p:blipFill rotWithShape="1">
            <a:blip r:embed="rId4" cstate="print">
              <a:extLst>
                <a:ext uri="{28A0092B-C50C-407E-A947-70E740481C1C}">
                  <a14:useLocalDpi xmlns:a14="http://schemas.microsoft.com/office/drawing/2010/main" val="0"/>
                </a:ext>
              </a:extLst>
            </a:blip>
            <a:srcRect t="80408"/>
            <a:stretch/>
          </p:blipFill>
          <p:spPr>
            <a:xfrm>
              <a:off x="-6955874" y="5579632"/>
              <a:ext cx="6858000" cy="652444"/>
            </a:xfrm>
            <a:prstGeom prst="rect">
              <a:avLst/>
            </a:prstGeom>
          </p:spPr>
        </p:pic>
        <p:pic>
          <p:nvPicPr>
            <p:cNvPr id="84" name="Picture 83"/>
            <p:cNvPicPr>
              <a:picLocks noChangeAspect="1"/>
            </p:cNvPicPr>
            <p:nvPr/>
          </p:nvPicPr>
          <p:blipFill rotWithShape="1">
            <a:blip r:embed="rId4" cstate="print">
              <a:extLst>
                <a:ext uri="{28A0092B-C50C-407E-A947-70E740481C1C}">
                  <a14:useLocalDpi xmlns:a14="http://schemas.microsoft.com/office/drawing/2010/main" val="0"/>
                </a:ext>
              </a:extLst>
            </a:blip>
            <a:srcRect b="70802"/>
            <a:stretch/>
          </p:blipFill>
          <p:spPr>
            <a:xfrm>
              <a:off x="-6955874" y="3212860"/>
              <a:ext cx="6858000" cy="972349"/>
            </a:xfrm>
            <a:prstGeom prst="rect">
              <a:avLst/>
            </a:prstGeom>
          </p:spPr>
        </p:pic>
        <p:sp>
          <p:nvSpPr>
            <p:cNvPr id="79" name="Rectangle 78"/>
            <p:cNvSpPr/>
            <p:nvPr/>
          </p:nvSpPr>
          <p:spPr>
            <a:xfrm>
              <a:off x="-6827562" y="4964188"/>
              <a:ext cx="3999505" cy="484558"/>
            </a:xfrm>
            <a:prstGeom prst="rect">
              <a:avLst/>
            </a:prstGeom>
            <a:solidFill>
              <a:srgbClr val="F2F2F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b="1" dirty="0">
                  <a:solidFill>
                    <a:schemeClr val="tx1">
                      <a:lumMod val="75000"/>
                      <a:lumOff val="25000"/>
                    </a:schemeClr>
                  </a:solidFill>
                  <a:ea typeface="Yu Gothic Medium"/>
                </a:rPr>
                <a:t>大灣區電子商務和數碼營銷實戰課程</a:t>
              </a:r>
              <a:endParaRPr lang="en-US" sz="1600" dirty="0">
                <a:solidFill>
                  <a:schemeClr val="tx1">
                    <a:lumMod val="75000"/>
                    <a:lumOff val="25000"/>
                  </a:schemeClr>
                </a:solidFill>
                <a:ea typeface="Yu Gothic Medium" panose="020B0500000000000000" pitchFamily="34" charset="-128"/>
              </a:endParaRPr>
            </a:p>
          </p:txBody>
        </p: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8230" y="3325897"/>
              <a:ext cx="1939072" cy="585339"/>
            </a:xfrm>
            <a:prstGeom prst="rect">
              <a:avLst/>
            </a:prstGeom>
          </p:spPr>
        </p:pic>
      </p:grpSp>
      <p:grpSp>
        <p:nvGrpSpPr>
          <p:cNvPr id="5" name="Group 4">
            <a:extLst>
              <a:ext uri="{FF2B5EF4-FFF2-40B4-BE49-F238E27FC236}">
                <a16:creationId xmlns:a16="http://schemas.microsoft.com/office/drawing/2014/main" id="{EAF24257-24C3-4F40-96AC-4DB72F9BDF65}"/>
              </a:ext>
            </a:extLst>
          </p:cNvPr>
          <p:cNvGrpSpPr/>
          <p:nvPr/>
        </p:nvGrpSpPr>
        <p:grpSpPr>
          <a:xfrm>
            <a:off x="2992766" y="2459827"/>
            <a:ext cx="3770878" cy="511732"/>
            <a:chOff x="7131856" y="2498380"/>
            <a:chExt cx="3770878" cy="511732"/>
          </a:xfrm>
        </p:grpSpPr>
        <p:grpSp>
          <p:nvGrpSpPr>
            <p:cNvPr id="27" name="Group 26">
              <a:extLst>
                <a:ext uri="{FF2B5EF4-FFF2-40B4-BE49-F238E27FC236}">
                  <a16:creationId xmlns:a16="http://schemas.microsoft.com/office/drawing/2014/main" id="{1DF57630-5D49-4F9D-8F6D-A7926918D369}"/>
                </a:ext>
              </a:extLst>
            </p:cNvPr>
            <p:cNvGrpSpPr/>
            <p:nvPr/>
          </p:nvGrpSpPr>
          <p:grpSpPr>
            <a:xfrm>
              <a:off x="7131856" y="2608969"/>
              <a:ext cx="3445174" cy="401143"/>
              <a:chOff x="8032421" y="4435602"/>
              <a:chExt cx="3445174" cy="401143"/>
            </a:xfrm>
          </p:grpSpPr>
          <p:sp>
            <p:nvSpPr>
              <p:cNvPr id="28" name="TextBox 27">
                <a:extLst>
                  <a:ext uri="{FF2B5EF4-FFF2-40B4-BE49-F238E27FC236}">
                    <a16:creationId xmlns:a16="http://schemas.microsoft.com/office/drawing/2014/main" id="{375975AB-C0C9-4AD8-9D30-0C3642F27F63}"/>
                  </a:ext>
                </a:extLst>
              </p:cNvPr>
              <p:cNvSpPr txBox="1"/>
              <p:nvPr/>
            </p:nvSpPr>
            <p:spPr>
              <a:xfrm>
                <a:off x="8032421" y="4435602"/>
                <a:ext cx="3445174" cy="276999"/>
              </a:xfrm>
              <a:prstGeom prst="rect">
                <a:avLst/>
              </a:prstGeom>
              <a:noFill/>
            </p:spPr>
            <p:txBody>
              <a:bodyPr wrap="none" rtlCol="0">
                <a:spAutoFit/>
              </a:bodyPr>
              <a:lstStyle/>
              <a:p>
                <a:r>
                  <a:rPr lang="zh-TW" altLang="en-US" sz="1200" dirty="0">
                    <a:solidFill>
                      <a:schemeClr val="tx1">
                        <a:lumMod val="75000"/>
                        <a:lumOff val="25000"/>
                      </a:schemeClr>
                    </a:solidFill>
                  </a:rPr>
                  <a:t>課程費用</a:t>
                </a:r>
                <a:r>
                  <a:rPr lang="en-US" sz="1200" dirty="0">
                    <a:solidFill>
                      <a:schemeClr val="tx1">
                        <a:lumMod val="75000"/>
                        <a:lumOff val="25000"/>
                      </a:schemeClr>
                    </a:solidFill>
                  </a:rPr>
                  <a:t>: HK$4,950   (</a:t>
                </a:r>
                <a:r>
                  <a:rPr lang="zh-TW" altLang="en-US" sz="1200" dirty="0">
                    <a:solidFill>
                      <a:schemeClr val="tx1">
                        <a:lumMod val="75000"/>
                        <a:lumOff val="25000"/>
                      </a:schemeClr>
                    </a:solidFill>
                  </a:rPr>
                  <a:t>最高可獲得資助</a:t>
                </a:r>
                <a:r>
                  <a:rPr lang="en-US" altLang="zh-TW" sz="1200" dirty="0">
                    <a:solidFill>
                      <a:schemeClr val="tx1">
                        <a:lumMod val="75000"/>
                        <a:lumOff val="25000"/>
                      </a:schemeClr>
                    </a:solidFill>
                  </a:rPr>
                  <a:t>: HK</a:t>
                </a:r>
                <a:r>
                  <a:rPr lang="en-HK" sz="1200" dirty="0">
                    <a:solidFill>
                      <a:schemeClr val="tx1">
                        <a:lumMod val="75000"/>
                        <a:lumOff val="25000"/>
                      </a:schemeClr>
                    </a:solidFill>
                  </a:rPr>
                  <a:t>$3,300)</a:t>
                </a:r>
                <a:endParaRPr lang="en-US" sz="1200" dirty="0">
                  <a:solidFill>
                    <a:schemeClr val="tx1">
                      <a:lumMod val="75000"/>
                      <a:lumOff val="25000"/>
                    </a:schemeClr>
                  </a:solidFill>
                </a:endParaRPr>
              </a:p>
            </p:txBody>
          </p:sp>
          <p:sp>
            <p:nvSpPr>
              <p:cNvPr id="29" name="TextBox 28">
                <a:extLst>
                  <a:ext uri="{FF2B5EF4-FFF2-40B4-BE49-F238E27FC236}">
                    <a16:creationId xmlns:a16="http://schemas.microsoft.com/office/drawing/2014/main" id="{4AEF6834-E9F6-4E0F-9940-9E4FFF54A24D}"/>
                  </a:ext>
                </a:extLst>
              </p:cNvPr>
              <p:cNvSpPr txBox="1"/>
              <p:nvPr/>
            </p:nvSpPr>
            <p:spPr>
              <a:xfrm>
                <a:off x="9681890" y="4652079"/>
                <a:ext cx="1781257" cy="184666"/>
              </a:xfrm>
              <a:prstGeom prst="rect">
                <a:avLst/>
              </a:prstGeom>
              <a:noFill/>
            </p:spPr>
            <p:txBody>
              <a:bodyPr wrap="none" rtlCol="0">
                <a:spAutoFit/>
              </a:bodyPr>
              <a:lstStyle/>
              <a:p>
                <a:r>
                  <a:rPr lang="en-US" sz="600" dirty="0">
                    <a:solidFill>
                      <a:schemeClr val="tx1">
                        <a:lumMod val="50000"/>
                        <a:lumOff val="50000"/>
                      </a:schemeClr>
                    </a:solidFill>
                  </a:rPr>
                  <a:t>*</a:t>
                </a:r>
                <a:r>
                  <a:rPr lang="zh-TW" altLang="en-US" sz="600" dirty="0">
                    <a:solidFill>
                      <a:schemeClr val="tx1">
                        <a:lumMod val="50000"/>
                        <a:lumOff val="50000"/>
                      </a:schemeClr>
                    </a:solidFill>
                  </a:rPr>
                  <a:t>此為最高資助金額，資助款項以最終批核為準</a:t>
                </a:r>
                <a:r>
                  <a:rPr lang="en-US" sz="600" dirty="0">
                    <a:solidFill>
                      <a:schemeClr val="tx1">
                        <a:lumMod val="50000"/>
                        <a:lumOff val="50000"/>
                      </a:schemeClr>
                    </a:solidFill>
                  </a:rPr>
                  <a:t>.</a:t>
                </a:r>
              </a:p>
            </p:txBody>
          </p:sp>
        </p:grpSp>
        <p:pic>
          <p:nvPicPr>
            <p:cNvPr id="30" name="Picture 29">
              <a:extLst>
                <a:ext uri="{FF2B5EF4-FFF2-40B4-BE49-F238E27FC236}">
                  <a16:creationId xmlns:a16="http://schemas.microsoft.com/office/drawing/2014/main" id="{2DEEF340-2A73-4497-AFB5-3CF534BF47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5635" y="2498380"/>
              <a:ext cx="407099" cy="504000"/>
            </a:xfrm>
            <a:prstGeom prst="rect">
              <a:avLst/>
            </a:prstGeom>
          </p:spPr>
        </p:pic>
      </p:grpSp>
    </p:spTree>
    <p:extLst>
      <p:ext uri="{BB962C8B-B14F-4D97-AF65-F5344CB8AC3E}">
        <p14:creationId xmlns:p14="http://schemas.microsoft.com/office/powerpoint/2010/main" val="334165347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0" y="9517921"/>
            <a:ext cx="6858000" cy="388079"/>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charset="-120"/>
              <a:ea typeface="Microsoft JhengHei" charset="-120"/>
              <a:cs typeface="Microsoft JhengHei" charset="-120"/>
            </a:endParaRPr>
          </a:p>
        </p:txBody>
      </p:sp>
      <p:sp>
        <p:nvSpPr>
          <p:cNvPr id="24" name="Rectangle 23"/>
          <p:cNvSpPr/>
          <p:nvPr/>
        </p:nvSpPr>
        <p:spPr>
          <a:xfrm>
            <a:off x="192881" y="272812"/>
            <a:ext cx="1240632" cy="504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charset="-120"/>
              <a:ea typeface="Microsoft JhengHei" charset="-120"/>
              <a:cs typeface="Microsoft JhengHei" charset="-120"/>
            </a:endParaRPr>
          </a:p>
        </p:txBody>
      </p:sp>
      <p:sp>
        <p:nvSpPr>
          <p:cNvPr id="35" name="Rectangle 34"/>
          <p:cNvSpPr/>
          <p:nvPr/>
        </p:nvSpPr>
        <p:spPr>
          <a:xfrm>
            <a:off x="2685460" y="233553"/>
            <a:ext cx="4144561" cy="580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600" b="1" dirty="0">
                <a:solidFill>
                  <a:schemeClr val="tx1">
                    <a:lumMod val="75000"/>
                    <a:lumOff val="25000"/>
                  </a:schemeClr>
                </a:solidFill>
                <a:latin typeface="Microsoft JhengHei" charset="-120"/>
                <a:ea typeface="Microsoft JhengHei" charset="-120"/>
                <a:cs typeface="Microsoft JhengHei" charset="-120"/>
              </a:rPr>
              <a:t>大灣區電子商務和數碼營銷實戰課程</a:t>
            </a:r>
          </a:p>
        </p:txBody>
      </p:sp>
      <p:sp>
        <p:nvSpPr>
          <p:cNvPr id="39" name="TextBox 1">
            <a:extLst>
              <a:ext uri="{FF2B5EF4-FFF2-40B4-BE49-F238E27FC236}">
                <a16:creationId xmlns:a16="http://schemas.microsoft.com/office/drawing/2014/main" id="{8E2E6571-EEE1-43E0-943E-1B1ACE9CD930}"/>
              </a:ext>
            </a:extLst>
          </p:cNvPr>
          <p:cNvSpPr txBox="1"/>
          <p:nvPr/>
        </p:nvSpPr>
        <p:spPr>
          <a:xfrm>
            <a:off x="270302" y="9552854"/>
            <a:ext cx="6352175"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TW" altLang="en-US" sz="1400" dirty="0">
                <a:solidFill>
                  <a:srgbClr val="FFFFFF"/>
                </a:solidFill>
                <a:latin typeface="Microsoft JhengHei" charset="-120"/>
                <a:ea typeface="Microsoft JhengHei" charset="-120"/>
                <a:cs typeface="Microsoft JhengHei" charset="-120"/>
              </a:rPr>
              <a:t>查詢</a:t>
            </a:r>
            <a:r>
              <a:rPr lang="en-US" sz="1400" dirty="0">
                <a:solidFill>
                  <a:srgbClr val="FFFFFF"/>
                </a:solidFill>
                <a:latin typeface="Microsoft JhengHei" charset="-120"/>
                <a:ea typeface="Microsoft JhengHei" charset="-120"/>
                <a:cs typeface="Microsoft JhengHei" charset="-120"/>
              </a:rPr>
              <a:t>  </a:t>
            </a:r>
            <a:r>
              <a:rPr lang="en-US" sz="1400" dirty="0" err="1">
                <a:solidFill>
                  <a:srgbClr val="FFFFFF"/>
                </a:solidFill>
                <a:latin typeface="Microsoft JhengHei" charset="-120"/>
                <a:ea typeface="Microsoft JhengHei" charset="-120"/>
                <a:cs typeface="Microsoft JhengHei" charset="-120"/>
              </a:rPr>
              <a:t>Ms</a:t>
            </a:r>
            <a:r>
              <a:rPr lang="en-US" sz="1400" dirty="0">
                <a:solidFill>
                  <a:srgbClr val="FFFFFF"/>
                </a:solidFill>
                <a:latin typeface="Microsoft JhengHei" charset="-120"/>
                <a:ea typeface="Microsoft JhengHei" charset="-120"/>
                <a:cs typeface="Microsoft JhengHei" charset="-120"/>
              </a:rPr>
              <a:t> KO | +852 2788 5087 | training_2213@hkpc.org</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8" y="225449"/>
            <a:ext cx="1689838" cy="510104"/>
          </a:xfrm>
          <a:prstGeom prst="rect">
            <a:avLst/>
          </a:prstGeom>
        </p:spPr>
      </p:pic>
      <p:cxnSp>
        <p:nvCxnSpPr>
          <p:cNvPr id="6" name="Straight Connector 5"/>
          <p:cNvCxnSpPr/>
          <p:nvPr/>
        </p:nvCxnSpPr>
        <p:spPr>
          <a:xfrm flipH="1">
            <a:off x="0" y="198884"/>
            <a:ext cx="6858000" cy="0"/>
          </a:xfrm>
          <a:prstGeom prst="line">
            <a:avLst/>
          </a:prstGeom>
          <a:ln w="19050">
            <a:solidFill>
              <a:srgbClr val="0054A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0" y="765623"/>
            <a:ext cx="6858000" cy="0"/>
          </a:xfrm>
          <a:prstGeom prst="line">
            <a:avLst/>
          </a:prstGeom>
          <a:ln w="19050">
            <a:solidFill>
              <a:srgbClr val="098C74"/>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rotWithShape="1">
          <a:blip r:embed="rId4">
            <a:extLst>
              <a:ext uri="{28A0092B-C50C-407E-A947-70E740481C1C}">
                <a14:useLocalDpi xmlns:a14="http://schemas.microsoft.com/office/drawing/2010/main" val="0"/>
              </a:ext>
            </a:extLst>
          </a:blip>
          <a:srcRect l="69865" t="17910" b="66093"/>
          <a:stretch/>
        </p:blipFill>
        <p:spPr>
          <a:xfrm>
            <a:off x="4924425" y="-6741"/>
            <a:ext cx="1938752" cy="499866"/>
          </a:xfrm>
          <a:prstGeom prst="rect">
            <a:avLst/>
          </a:prstGeom>
        </p:spPr>
      </p:pic>
      <p:pic>
        <p:nvPicPr>
          <p:cNvPr id="45" name="Picture 44"/>
          <p:cNvPicPr>
            <a:picLocks noChangeAspect="1"/>
          </p:cNvPicPr>
          <p:nvPr/>
        </p:nvPicPr>
        <p:blipFill rotWithShape="1">
          <a:blip r:embed="rId4">
            <a:extLst>
              <a:ext uri="{28A0092B-C50C-407E-A947-70E740481C1C}">
                <a14:useLocalDpi xmlns:a14="http://schemas.microsoft.com/office/drawing/2010/main" val="0"/>
              </a:ext>
            </a:extLst>
          </a:blip>
          <a:srcRect t="81734" r="85814" b="5892"/>
          <a:stretch/>
        </p:blipFill>
        <p:spPr>
          <a:xfrm>
            <a:off x="-123" y="743602"/>
            <a:ext cx="793080" cy="335999"/>
          </a:xfrm>
          <a:prstGeom prst="rect">
            <a:avLst/>
          </a:prstGeom>
        </p:spPr>
      </p:pic>
      <p:graphicFrame>
        <p:nvGraphicFramePr>
          <p:cNvPr id="2" name="Table 1">
            <a:extLst>
              <a:ext uri="{FF2B5EF4-FFF2-40B4-BE49-F238E27FC236}">
                <a16:creationId xmlns:a16="http://schemas.microsoft.com/office/drawing/2014/main" id="{4C831EAD-3B4A-E320-A544-9D6B54C8EEA8}"/>
              </a:ext>
            </a:extLst>
          </p:cNvPr>
          <p:cNvGraphicFramePr>
            <a:graphicFrameLocks noGrp="1"/>
          </p:cNvGraphicFramePr>
          <p:nvPr>
            <p:extLst>
              <p:ext uri="{D42A27DB-BD31-4B8C-83A1-F6EECF244321}">
                <p14:modId xmlns:p14="http://schemas.microsoft.com/office/powerpoint/2010/main" val="424880875"/>
              </p:ext>
            </p:extLst>
          </p:nvPr>
        </p:nvGraphicFramePr>
        <p:xfrm>
          <a:off x="290959" y="1447956"/>
          <a:ext cx="6276081" cy="7475567"/>
        </p:xfrm>
        <a:graphic>
          <a:graphicData uri="http://schemas.openxmlformats.org/drawingml/2006/table">
            <a:tbl>
              <a:tblPr firstRow="1" bandRow="1">
                <a:tableStyleId>{21E4AEA4-8DFA-4A89-87EB-49C32662AFE0}</a:tableStyleId>
              </a:tblPr>
              <a:tblGrid>
                <a:gridCol w="2136148">
                  <a:extLst>
                    <a:ext uri="{9D8B030D-6E8A-4147-A177-3AD203B41FA5}">
                      <a16:colId xmlns:a16="http://schemas.microsoft.com/office/drawing/2014/main" val="3515279467"/>
                    </a:ext>
                  </a:extLst>
                </a:gridCol>
                <a:gridCol w="4139933">
                  <a:extLst>
                    <a:ext uri="{9D8B030D-6E8A-4147-A177-3AD203B41FA5}">
                      <a16:colId xmlns:a16="http://schemas.microsoft.com/office/drawing/2014/main" val="2480173967"/>
                    </a:ext>
                  </a:extLst>
                </a:gridCol>
              </a:tblGrid>
              <a:tr h="267047">
                <a:tc>
                  <a:txBody>
                    <a:bodyPr/>
                    <a:lstStyle/>
                    <a:p>
                      <a:pPr marL="0" marR="0">
                        <a:lnSpc>
                          <a:spcPct val="107000"/>
                        </a:lnSpc>
                        <a:spcBef>
                          <a:spcPts val="0"/>
                        </a:spcBef>
                        <a:spcAft>
                          <a:spcPts val="0"/>
                        </a:spcAft>
                      </a:pPr>
                      <a:r>
                        <a:rPr lang="zh-TW" sz="1100" kern="100" dirty="0">
                          <a:effectLst/>
                          <a:latin typeface="+mn-lt"/>
                          <a:ea typeface="Microsoft JhengHei" panose="020B0604030504040204" pitchFamily="34" charset="-120"/>
                        </a:rPr>
                        <a:t>課堂</a:t>
                      </a:r>
                      <a:endParaRPr lang="en-HK" sz="1100" dirty="0">
                        <a:effectLst/>
                        <a:latin typeface="+mn-lt"/>
                        <a:ea typeface="Microsoft JhengHei" panose="020B0604030504040204" pitchFamily="34" charset="-120"/>
                        <a:cs typeface="Calibri" panose="020F0502020204030204" pitchFamily="34" charset="0"/>
                      </a:endParaRPr>
                    </a:p>
                  </a:txBody>
                  <a:tcPr marL="88038" marR="88038" marT="44019" marB="44019"/>
                </a:tc>
                <a:tc>
                  <a:txBody>
                    <a:bodyPr/>
                    <a:lstStyle/>
                    <a:p>
                      <a:pPr marL="0" marR="0">
                        <a:lnSpc>
                          <a:spcPct val="107000"/>
                        </a:lnSpc>
                        <a:spcBef>
                          <a:spcPts val="0"/>
                        </a:spcBef>
                        <a:spcAft>
                          <a:spcPts val="0"/>
                        </a:spcAft>
                      </a:pPr>
                      <a:r>
                        <a:rPr lang="zh-TW" sz="1100" kern="100">
                          <a:effectLst/>
                          <a:latin typeface="+mn-lt"/>
                          <a:ea typeface="Microsoft JhengHei" panose="020B0604030504040204" pitchFamily="34" charset="-120"/>
                        </a:rPr>
                        <a:t>內容</a:t>
                      </a:r>
                      <a:endParaRPr lang="en-HK" sz="1100">
                        <a:effectLst/>
                        <a:latin typeface="+mn-lt"/>
                        <a:ea typeface="Microsoft JhengHei" panose="020B0604030504040204" pitchFamily="34" charset="-120"/>
                        <a:cs typeface="Calibri" panose="020F0502020204030204" pitchFamily="34" charset="0"/>
                      </a:endParaRPr>
                    </a:p>
                  </a:txBody>
                  <a:tcPr marL="88038" marR="88038" marT="44019" marB="44019"/>
                </a:tc>
                <a:extLst>
                  <a:ext uri="{0D108BD9-81ED-4DB2-BD59-A6C34878D82A}">
                    <a16:rowId xmlns:a16="http://schemas.microsoft.com/office/drawing/2014/main" val="398228855"/>
                  </a:ext>
                </a:extLst>
              </a:tr>
              <a:tr h="252619">
                <a:tc>
                  <a:txBody>
                    <a:bodyPr/>
                    <a:lstStyle/>
                    <a:p>
                      <a:pPr marL="0" marR="0">
                        <a:spcBef>
                          <a:spcPts val="0"/>
                        </a:spcBef>
                        <a:spcAft>
                          <a:spcPts val="0"/>
                        </a:spcAft>
                      </a:pPr>
                      <a:r>
                        <a:rPr lang="zh-TW" altLang="en-US" sz="1100" kern="100" dirty="0">
                          <a:effectLst/>
                          <a:latin typeface="+mn-lt"/>
                          <a:ea typeface="Microsoft JhengHei" panose="020B0604030504040204" pitchFamily="34" charset="-120"/>
                        </a:rPr>
                        <a:t>課堂一</a:t>
                      </a:r>
                      <a:endParaRPr lang="en-HK" altLang="zh-TW" sz="1100" kern="100" dirty="0">
                        <a:effectLst/>
                        <a:latin typeface="+mn-lt"/>
                        <a:ea typeface="Microsoft JhengHei" panose="020B0604030504040204" pitchFamily="34" charset="-120"/>
                      </a:endParaRPr>
                    </a:p>
                    <a:p>
                      <a:pPr marL="0" marR="0">
                        <a:spcBef>
                          <a:spcPts val="0"/>
                        </a:spcBef>
                        <a:spcAft>
                          <a:spcPts val="0"/>
                        </a:spcAft>
                      </a:pPr>
                      <a:r>
                        <a:rPr lang="zh-TW" sz="1100" b="1" dirty="0">
                          <a:effectLst/>
                          <a:latin typeface="+mn-lt"/>
                          <a:ea typeface="Microsoft JhengHei" panose="020B0604030504040204" pitchFamily="34" charset="-120"/>
                          <a:cs typeface="Calibri" panose="020F0502020204030204" pitchFamily="34" charset="0"/>
                        </a:rPr>
                        <a:t>介紹大灣區營銷及建立社交媒體帳戶</a:t>
                      </a:r>
                      <a:endParaRPr lang="en-HK" sz="1100" dirty="0">
                        <a:effectLst/>
                        <a:latin typeface="+mn-lt"/>
                        <a:ea typeface="Microsoft JhengHei" panose="020B0604030504040204" pitchFamily="34" charset="-12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Wingdings" panose="05000000000000000000" pitchFamily="2" charset="2"/>
                        <a:buChar char=""/>
                      </a:pPr>
                      <a:r>
                        <a:rPr lang="en-US" sz="1100" dirty="0">
                          <a:solidFill>
                            <a:srgbClr val="000000"/>
                          </a:solidFill>
                          <a:effectLst/>
                          <a:latin typeface="+mn-lt"/>
                          <a:ea typeface="Microsoft JhengHei" panose="020B0604030504040204" pitchFamily="34" charset="-120"/>
                          <a:cs typeface="Times New Roman" panose="02020603050405020304" pitchFamily="18" charset="0"/>
                        </a:rPr>
                        <a:t>WHY</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buFont typeface="Courier New" panose="02070309020205020404" pitchFamily="49" charset="0"/>
                        <a:buChar char="o"/>
                      </a:pPr>
                      <a:r>
                        <a:rPr lang="zh-TW" sz="1100" dirty="0">
                          <a:solidFill>
                            <a:srgbClr val="000000"/>
                          </a:solidFill>
                          <a:effectLst/>
                          <a:latin typeface="+mn-lt"/>
                          <a:ea typeface="Microsoft JhengHei" panose="020B0604030504040204" pitchFamily="34" charset="-120"/>
                          <a:cs typeface="Calibri" panose="020F0502020204030204" pitchFamily="34" charset="0"/>
                        </a:rPr>
                        <a:t>大灣區營銷的重要性和潛力</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zh-TW" sz="1100" dirty="0">
                          <a:solidFill>
                            <a:srgbClr val="000000"/>
                          </a:solidFill>
                          <a:effectLst/>
                          <a:latin typeface="+mn-lt"/>
                          <a:ea typeface="Microsoft JhengHei" panose="020B0604030504040204" pitchFamily="34" charset="-120"/>
                          <a:cs typeface="Calibri" panose="020F0502020204030204" pitchFamily="34" charset="0"/>
                        </a:rPr>
                        <a:t>大灣區市場趨勢</a:t>
                      </a:r>
                      <a:endParaRPr lang="en-HK" sz="1100" dirty="0">
                        <a:effectLst/>
                        <a:latin typeface="+mn-lt"/>
                        <a:ea typeface="Microsoft JhengHei" panose="020B0604030504040204" pitchFamily="34" charset="-12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100" dirty="0">
                          <a:solidFill>
                            <a:srgbClr val="000000"/>
                          </a:solidFill>
                          <a:effectLst/>
                          <a:latin typeface="+mn-lt"/>
                          <a:ea typeface="Microsoft JhengHei" panose="020B0604030504040204" pitchFamily="34" charset="-120"/>
                          <a:cs typeface="Times New Roman" panose="02020603050405020304" pitchFamily="18" charset="0"/>
                        </a:rPr>
                        <a:t>WHERE &amp; WHO</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buFont typeface="Courier New" panose="02070309020205020404" pitchFamily="49" charset="0"/>
                        <a:buChar char="o"/>
                      </a:pPr>
                      <a:r>
                        <a:rPr lang="zh-TW" sz="1100" dirty="0">
                          <a:solidFill>
                            <a:srgbClr val="000000"/>
                          </a:solidFill>
                          <a:effectLst/>
                          <a:latin typeface="+mn-lt"/>
                          <a:ea typeface="Microsoft JhengHei" panose="020B0604030504040204" pitchFamily="34" charset="-120"/>
                          <a:cs typeface="Calibri" panose="020F0502020204030204" pitchFamily="34" charset="0"/>
                        </a:rPr>
                        <a:t>認識你的客戶（</a:t>
                      </a:r>
                      <a:r>
                        <a:rPr lang="en-US" sz="1100" dirty="0">
                          <a:solidFill>
                            <a:srgbClr val="000000"/>
                          </a:solidFill>
                          <a:effectLst/>
                          <a:latin typeface="+mn-lt"/>
                          <a:ea typeface="Microsoft JhengHei" panose="020B0604030504040204" pitchFamily="34" charset="-120"/>
                          <a:cs typeface="Times New Roman" panose="02020603050405020304" pitchFamily="18" charset="0"/>
                        </a:rPr>
                        <a:t>KYC</a:t>
                      </a:r>
                      <a:r>
                        <a:rPr lang="zh-TW" sz="1100" dirty="0">
                          <a:solidFill>
                            <a:srgbClr val="000000"/>
                          </a:solidFill>
                          <a:effectLst/>
                          <a:latin typeface="+mn-lt"/>
                          <a:ea typeface="Microsoft JhengHei" panose="020B0604030504040204" pitchFamily="34" charset="-120"/>
                          <a:cs typeface="Calibri" panose="020F0502020204030204" pitchFamily="34" charset="0"/>
                        </a:rPr>
                        <a:t>）：大灣區消費者行為</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zh-TW" sz="1100" dirty="0">
                          <a:solidFill>
                            <a:srgbClr val="000000"/>
                          </a:solidFill>
                          <a:effectLst/>
                          <a:latin typeface="+mn-lt"/>
                          <a:ea typeface="Microsoft JhengHei" panose="020B0604030504040204" pitchFamily="34" charset="-120"/>
                          <a:cs typeface="Calibri" panose="020F0502020204030204" pitchFamily="34" charset="0"/>
                        </a:rPr>
                        <a:t>選出適合市場和目標受眾</a:t>
                      </a:r>
                      <a:endParaRPr lang="en-HK" sz="1100" dirty="0">
                        <a:effectLst/>
                        <a:latin typeface="+mn-lt"/>
                        <a:ea typeface="Microsoft JhengHei" panose="020B0604030504040204" pitchFamily="34" charset="-12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100" dirty="0">
                          <a:solidFill>
                            <a:srgbClr val="000000"/>
                          </a:solidFill>
                          <a:effectLst/>
                          <a:latin typeface="+mn-lt"/>
                          <a:ea typeface="Microsoft JhengHei" panose="020B0604030504040204" pitchFamily="34" charset="-120"/>
                          <a:cs typeface="Times New Roman" panose="02020603050405020304" pitchFamily="18" charset="0"/>
                        </a:rPr>
                        <a:t>HOW</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buFont typeface="Courier New" panose="02070309020205020404" pitchFamily="49" charset="0"/>
                        <a:buChar char="o"/>
                      </a:pPr>
                      <a:r>
                        <a:rPr lang="zh-TW" sz="1100" dirty="0">
                          <a:solidFill>
                            <a:srgbClr val="000000"/>
                          </a:solidFill>
                          <a:effectLst/>
                          <a:latin typeface="+mn-lt"/>
                          <a:ea typeface="Microsoft JhengHei" panose="020B0604030504040204" pitchFamily="34" charset="-120"/>
                          <a:cs typeface="Calibri" panose="020F0502020204030204" pitchFamily="34" charset="0"/>
                        </a:rPr>
                        <a:t>跨境電商渠道（小紅書、抖音、微信、</a:t>
                      </a:r>
                      <a:r>
                        <a:rPr lang="en-US" sz="1100" dirty="0">
                          <a:solidFill>
                            <a:srgbClr val="000000"/>
                          </a:solidFill>
                          <a:effectLst/>
                          <a:latin typeface="+mn-lt"/>
                          <a:ea typeface="Microsoft JhengHei" panose="020B0604030504040204" pitchFamily="34" charset="-120"/>
                          <a:cs typeface="Times New Roman" panose="02020603050405020304" pitchFamily="18" charset="0"/>
                        </a:rPr>
                        <a:t>B</a:t>
                      </a:r>
                      <a:r>
                        <a:rPr lang="zh-TW" sz="1100" dirty="0">
                          <a:solidFill>
                            <a:srgbClr val="000000"/>
                          </a:solidFill>
                          <a:effectLst/>
                          <a:latin typeface="+mn-lt"/>
                          <a:ea typeface="Microsoft JhengHei" panose="020B0604030504040204" pitchFamily="34" charset="-120"/>
                          <a:cs typeface="Calibri" panose="020F0502020204030204" pitchFamily="34" charset="0"/>
                        </a:rPr>
                        <a:t>站、微博</a:t>
                      </a:r>
                      <a:r>
                        <a:rPr lang="en-US" sz="1100" dirty="0">
                          <a:solidFill>
                            <a:srgbClr val="000000"/>
                          </a:solidFill>
                          <a:effectLst/>
                          <a:latin typeface="+mn-lt"/>
                          <a:ea typeface="Microsoft JhengHei" panose="020B0604030504040204" pitchFamily="34" charset="-120"/>
                          <a:cs typeface="Times New Roman" panose="02020603050405020304" pitchFamily="18" charset="0"/>
                        </a:rPr>
                        <a:t>…</a:t>
                      </a:r>
                      <a:r>
                        <a:rPr lang="zh-TW" sz="1100" dirty="0">
                          <a:solidFill>
                            <a:srgbClr val="000000"/>
                          </a:solidFill>
                          <a:effectLst/>
                          <a:latin typeface="+mn-lt"/>
                          <a:ea typeface="Microsoft JhengHei" panose="020B0604030504040204" pitchFamily="34" charset="-120"/>
                          <a:cs typeface="Calibri" panose="020F0502020204030204" pitchFamily="34" charset="0"/>
                        </a:rPr>
                        <a:t>）、電商平台（淘寶、京東商城</a:t>
                      </a:r>
                      <a:r>
                        <a:rPr lang="en-US" sz="1100" dirty="0">
                          <a:solidFill>
                            <a:srgbClr val="000000"/>
                          </a:solidFill>
                          <a:effectLst/>
                          <a:latin typeface="+mn-lt"/>
                          <a:ea typeface="Microsoft JhengHei" panose="020B0604030504040204" pitchFamily="34" charset="-120"/>
                          <a:cs typeface="Times New Roman" panose="02020603050405020304" pitchFamily="18" charset="0"/>
                        </a:rPr>
                        <a:t>…</a:t>
                      </a:r>
                      <a:r>
                        <a:rPr lang="zh-TW" sz="1100" dirty="0">
                          <a:solidFill>
                            <a:srgbClr val="000000"/>
                          </a:solidFill>
                          <a:effectLst/>
                          <a:latin typeface="+mn-lt"/>
                          <a:ea typeface="Microsoft JhengHei" panose="020B0604030504040204" pitchFamily="34" charset="-120"/>
                          <a:cs typeface="Calibri" panose="020F0502020204030204" pitchFamily="34" charset="0"/>
                        </a:rPr>
                        <a:t>）、客服、廣告、物流、支付方式、限制等等</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buFont typeface="Courier New" panose="02070309020205020404" pitchFamily="49" charset="0"/>
                        <a:buChar char="o"/>
                      </a:pPr>
                      <a:r>
                        <a:rPr lang="zh-TW" sz="1100" dirty="0">
                          <a:solidFill>
                            <a:srgbClr val="000000"/>
                          </a:solidFill>
                          <a:effectLst/>
                          <a:latin typeface="+mn-lt"/>
                          <a:ea typeface="Microsoft JhengHei" panose="020B0604030504040204" pitchFamily="34" charset="-120"/>
                          <a:cs typeface="Calibri" panose="020F0502020204030204" pitchFamily="34" charset="0"/>
                        </a:rPr>
                        <a:t>了解大灣區的社交和媒體趨勢</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zh-TW" sz="1100" dirty="0">
                          <a:effectLst/>
                          <a:latin typeface="+mn-lt"/>
                          <a:ea typeface="Microsoft JhengHei" panose="020B0604030504040204" pitchFamily="34" charset="-120"/>
                          <a:cs typeface="Calibri" panose="020F0502020204030204" pitchFamily="34" charset="0"/>
                        </a:rPr>
                        <a:t>法律合規：中國電子商務法、知識產權</a:t>
                      </a:r>
                      <a:endParaRPr lang="en-HK" sz="1100" dirty="0">
                        <a:effectLst/>
                        <a:latin typeface="+mn-lt"/>
                        <a:ea typeface="Microsoft JhengHei" panose="020B0604030504040204" pitchFamily="34" charset="-120"/>
                        <a:cs typeface="Times New Roman" panose="02020603050405020304" pitchFamily="18" charset="0"/>
                      </a:endParaRPr>
                    </a:p>
                    <a:p>
                      <a:pPr marL="0" marR="0">
                        <a:spcBef>
                          <a:spcPts val="0"/>
                        </a:spcBef>
                        <a:spcAft>
                          <a:spcPts val="0"/>
                        </a:spcAft>
                      </a:pPr>
                      <a:r>
                        <a:rPr lang="en-US" sz="1100" b="1" dirty="0">
                          <a:effectLst/>
                          <a:latin typeface="+mn-lt"/>
                          <a:ea typeface="Microsoft JhengHei" panose="020B0604030504040204" pitchFamily="34" charset="-120"/>
                          <a:cs typeface="Times New Roman" panose="02020603050405020304" pitchFamily="18" charset="0"/>
                        </a:rPr>
                        <a:t> </a:t>
                      </a:r>
                      <a:endParaRPr lang="en-HK" sz="1100" dirty="0">
                        <a:effectLst/>
                        <a:latin typeface="+mn-lt"/>
                        <a:ea typeface="Microsoft JhengHei" panose="020B0604030504040204" pitchFamily="34" charset="-120"/>
                        <a:cs typeface="Times New Roman" panose="02020603050405020304" pitchFamily="18" charset="0"/>
                      </a:endParaRPr>
                    </a:p>
                    <a:p>
                      <a:pPr marL="0" marR="0">
                        <a:spcBef>
                          <a:spcPts val="0"/>
                        </a:spcBef>
                        <a:spcAft>
                          <a:spcPts val="0"/>
                        </a:spcAft>
                      </a:pPr>
                      <a:r>
                        <a:rPr lang="zh-TW" sz="1100" i="1" dirty="0">
                          <a:effectLst/>
                          <a:latin typeface="+mn-lt"/>
                          <a:ea typeface="Microsoft JhengHei" panose="020B0604030504040204" pitchFamily="34" charset="-120"/>
                          <a:cs typeface="Calibri" panose="020F0502020204030204" pitchFamily="34" charset="0"/>
                        </a:rPr>
                        <a:t>實戰環節：建立個人小紅書帳號及撰寫廣告文案</a:t>
                      </a:r>
                      <a:endParaRPr lang="en-HK" sz="1100" dirty="0">
                        <a:effectLst/>
                        <a:latin typeface="+mn-lt"/>
                        <a:ea typeface="Microsoft JhengHei" panose="020B0604030504040204" pitchFamily="34" charset="-120"/>
                        <a:cs typeface="Times New Roman" panose="02020603050405020304" pitchFamily="18" charset="0"/>
                      </a:endParaRPr>
                    </a:p>
                    <a:p>
                      <a:pPr marL="0" marR="0">
                        <a:spcBef>
                          <a:spcPts val="0"/>
                        </a:spcBef>
                        <a:spcAft>
                          <a:spcPts val="0"/>
                        </a:spcAft>
                      </a:pPr>
                      <a:r>
                        <a:rPr lang="en-US" sz="1100" b="1" dirty="0">
                          <a:effectLst/>
                          <a:latin typeface="+mn-lt"/>
                          <a:ea typeface="Microsoft JhengHei" panose="020B0604030504040204" pitchFamily="34" charset="-120"/>
                          <a:cs typeface="Times New Roman" panose="02020603050405020304" pitchFamily="18" charset="0"/>
                        </a:rPr>
                        <a:t> </a:t>
                      </a:r>
                      <a:endParaRPr lang="en-HK" sz="1100" dirty="0">
                        <a:effectLst/>
                        <a:latin typeface="+mn-lt"/>
                        <a:ea typeface="Microsoft JhengHei"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1769465577"/>
                  </a:ext>
                </a:extLst>
              </a:tr>
              <a:tr h="864449">
                <a:tc>
                  <a:txBody>
                    <a:bodyPr/>
                    <a:lstStyle/>
                    <a:p>
                      <a:pPr marL="0" marR="0">
                        <a:lnSpc>
                          <a:spcPct val="107000"/>
                        </a:lnSpc>
                        <a:spcBef>
                          <a:spcPts val="0"/>
                        </a:spcBef>
                        <a:spcAft>
                          <a:spcPts val="0"/>
                        </a:spcAft>
                      </a:pPr>
                      <a:r>
                        <a:rPr lang="zh-TW" sz="1100" kern="100" dirty="0">
                          <a:effectLst/>
                          <a:latin typeface="+mn-lt"/>
                          <a:ea typeface="Microsoft JhengHei" panose="020B0604030504040204" pitchFamily="34" charset="-120"/>
                        </a:rPr>
                        <a:t>課堂二</a:t>
                      </a:r>
                      <a:br>
                        <a:rPr lang="en-US" sz="1100" kern="100" dirty="0">
                          <a:effectLst/>
                          <a:latin typeface="+mn-lt"/>
                          <a:ea typeface="Microsoft JhengHei" panose="020B0604030504040204" pitchFamily="34" charset="-120"/>
                        </a:rPr>
                      </a:br>
                      <a:r>
                        <a:rPr lang="zh-TW" altLang="en-US" sz="1100" b="1" kern="100" dirty="0">
                          <a:effectLst/>
                          <a:latin typeface="+mn-lt"/>
                          <a:ea typeface="Microsoft JhengHei" panose="020B0604030504040204" pitchFamily="34" charset="-120"/>
                        </a:rPr>
                        <a:t>市場策略</a:t>
                      </a:r>
                    </a:p>
                    <a:p>
                      <a:pPr marL="0" marR="0">
                        <a:lnSpc>
                          <a:spcPct val="107000"/>
                        </a:lnSpc>
                        <a:spcBef>
                          <a:spcPts val="0"/>
                        </a:spcBef>
                        <a:spcAft>
                          <a:spcPts val="0"/>
                        </a:spcAft>
                      </a:pPr>
                      <a:r>
                        <a:rPr lang="zh-TW" altLang="en-US" sz="1100" b="1" kern="100" dirty="0">
                          <a:effectLst/>
                          <a:latin typeface="+mn-lt"/>
                          <a:ea typeface="Microsoft JhengHei" panose="020B0604030504040204" pitchFamily="34" charset="-120"/>
                        </a:rPr>
                        <a:t>（</a:t>
                      </a:r>
                      <a:r>
                        <a:rPr lang="en-US" altLang="zh-TW" sz="1100" b="1" kern="100" dirty="0">
                          <a:effectLst/>
                          <a:latin typeface="+mn-lt"/>
                          <a:ea typeface="Microsoft JhengHei" panose="020B0604030504040204" pitchFamily="34" charset="-120"/>
                        </a:rPr>
                        <a:t>KOL</a:t>
                      </a:r>
                      <a:r>
                        <a:rPr lang="zh-TW" altLang="en-US" sz="1100" b="1" kern="100" dirty="0">
                          <a:effectLst/>
                          <a:latin typeface="+mn-lt"/>
                          <a:ea typeface="Microsoft JhengHei" panose="020B0604030504040204" pitchFamily="34" charset="-120"/>
                        </a:rPr>
                        <a:t>，</a:t>
                      </a:r>
                      <a:r>
                        <a:rPr lang="en-US" altLang="zh-TW" sz="1100" b="1" kern="100" dirty="0">
                          <a:effectLst/>
                          <a:latin typeface="+mn-lt"/>
                          <a:ea typeface="Microsoft JhengHei" panose="020B0604030504040204" pitchFamily="34" charset="-120"/>
                        </a:rPr>
                        <a:t>KOC</a:t>
                      </a:r>
                      <a:r>
                        <a:rPr lang="zh-TW" altLang="en-US" sz="1100" b="1" kern="100" dirty="0">
                          <a:effectLst/>
                          <a:latin typeface="+mn-lt"/>
                          <a:ea typeface="Microsoft JhengHei" panose="020B0604030504040204" pitchFamily="34" charset="-120"/>
                        </a:rPr>
                        <a:t>，直播）</a:t>
                      </a:r>
                    </a:p>
                    <a:p>
                      <a:pPr marL="0" marR="0">
                        <a:lnSpc>
                          <a:spcPct val="107000"/>
                        </a:lnSpc>
                        <a:spcBef>
                          <a:spcPts val="0"/>
                        </a:spcBef>
                        <a:spcAft>
                          <a:spcPts val="0"/>
                        </a:spcAft>
                      </a:pPr>
                      <a:r>
                        <a:rPr lang="en-US" altLang="zh-TW" sz="1100" b="1" kern="100" dirty="0">
                          <a:effectLst/>
                          <a:latin typeface="+mn-lt"/>
                          <a:ea typeface="Microsoft JhengHei" panose="020B0604030504040204" pitchFamily="34" charset="-120"/>
                        </a:rPr>
                        <a:t>(</a:t>
                      </a:r>
                      <a:r>
                        <a:rPr lang="zh-TW" altLang="en-US" sz="1100" b="1" kern="100" dirty="0">
                          <a:effectLst/>
                          <a:latin typeface="+mn-lt"/>
                          <a:ea typeface="Microsoft JhengHei" panose="020B0604030504040204" pitchFamily="34" charset="-120"/>
                        </a:rPr>
                        <a:t>小紅書企業帳號</a:t>
                      </a:r>
                      <a:r>
                        <a:rPr lang="en-US" altLang="zh-TW" sz="1100" b="1" kern="100" dirty="0">
                          <a:effectLst/>
                          <a:latin typeface="+mn-lt"/>
                          <a:ea typeface="Microsoft JhengHei" panose="020B0604030504040204" pitchFamily="34" charset="-120"/>
                        </a:rPr>
                        <a:t>)</a:t>
                      </a:r>
                    </a:p>
                  </a:txBody>
                  <a:tcPr marL="88038" marR="88038" marT="44019" marB="44019"/>
                </a:tc>
                <a:tc>
                  <a:txBody>
                    <a:bodyPr/>
                    <a:lstStyle/>
                    <a:p>
                      <a:pPr marL="342900" marR="0" lvl="0" indent="-342900">
                        <a:spcBef>
                          <a:spcPts val="0"/>
                        </a:spcBef>
                        <a:spcAft>
                          <a:spcPts val="0"/>
                        </a:spcAft>
                        <a:buFont typeface="Wingdings" panose="05000000000000000000" pitchFamily="2" charset="2"/>
                        <a:buChar char=""/>
                      </a:pPr>
                      <a:r>
                        <a:rPr lang="zh-TW" sz="1100" dirty="0">
                          <a:solidFill>
                            <a:srgbClr val="000000"/>
                          </a:solidFill>
                          <a:effectLst/>
                          <a:latin typeface="+mn-lt"/>
                          <a:ea typeface="Microsoft JhengHei" panose="020B0604030504040204" pitchFamily="34" charset="-120"/>
                          <a:cs typeface="Calibri" panose="020F0502020204030204" pitchFamily="34" charset="0"/>
                        </a:rPr>
                        <a:t>微網紅、</a:t>
                      </a:r>
                      <a:r>
                        <a:rPr lang="en-US" sz="1100" dirty="0">
                          <a:solidFill>
                            <a:srgbClr val="000000"/>
                          </a:solidFill>
                          <a:effectLst/>
                          <a:latin typeface="+mn-lt"/>
                          <a:ea typeface="Microsoft JhengHei" panose="020B0604030504040204" pitchFamily="34" charset="-120"/>
                          <a:cs typeface="Times New Roman" panose="02020603050405020304" pitchFamily="18" charset="0"/>
                        </a:rPr>
                        <a:t>KOL</a:t>
                      </a:r>
                      <a:r>
                        <a:rPr lang="zh-TW" sz="1100" dirty="0">
                          <a:solidFill>
                            <a:srgbClr val="000000"/>
                          </a:solidFill>
                          <a:effectLst/>
                          <a:latin typeface="+mn-lt"/>
                          <a:ea typeface="Microsoft JhengHei" panose="020B0604030504040204" pitchFamily="34" charset="-120"/>
                          <a:cs typeface="Calibri" panose="020F0502020204030204" pitchFamily="34" charset="0"/>
                        </a:rPr>
                        <a:t>、</a:t>
                      </a:r>
                      <a:r>
                        <a:rPr lang="en-US" sz="1100" dirty="0">
                          <a:solidFill>
                            <a:srgbClr val="000000"/>
                          </a:solidFill>
                          <a:effectLst/>
                          <a:latin typeface="+mn-lt"/>
                          <a:ea typeface="Microsoft JhengHei" panose="020B0604030504040204" pitchFamily="34" charset="-120"/>
                          <a:cs typeface="Times New Roman" panose="02020603050405020304" pitchFamily="18" charset="0"/>
                        </a:rPr>
                        <a:t>KOC</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zh-TW" sz="1100" dirty="0">
                          <a:solidFill>
                            <a:srgbClr val="000000"/>
                          </a:solidFill>
                          <a:effectLst/>
                          <a:latin typeface="+mn-lt"/>
                          <a:ea typeface="Microsoft JhengHei" panose="020B0604030504040204" pitchFamily="34" charset="-120"/>
                          <a:cs typeface="Calibri" panose="020F0502020204030204" pitchFamily="34" charset="0"/>
                        </a:rPr>
                        <a:t>中國</a:t>
                      </a:r>
                      <a:r>
                        <a:rPr lang="en-US" sz="1100" dirty="0">
                          <a:solidFill>
                            <a:srgbClr val="000000"/>
                          </a:solidFill>
                          <a:effectLst/>
                          <a:latin typeface="+mn-lt"/>
                          <a:ea typeface="Microsoft JhengHei" panose="020B0604030504040204" pitchFamily="34" charset="-120"/>
                          <a:cs typeface="Times New Roman" panose="02020603050405020304" pitchFamily="18" charset="0"/>
                        </a:rPr>
                        <a:t>KOL</a:t>
                      </a:r>
                      <a:r>
                        <a:rPr lang="zh-TW" sz="1100" dirty="0">
                          <a:solidFill>
                            <a:srgbClr val="000000"/>
                          </a:solidFill>
                          <a:effectLst/>
                          <a:latin typeface="+mn-lt"/>
                          <a:ea typeface="Microsoft JhengHei" panose="020B0604030504040204" pitchFamily="34" charset="-120"/>
                          <a:cs typeface="Calibri" panose="020F0502020204030204" pitchFamily="34" charset="0"/>
                        </a:rPr>
                        <a:t>、</a:t>
                      </a:r>
                      <a:r>
                        <a:rPr lang="en-US" sz="1100" dirty="0">
                          <a:solidFill>
                            <a:srgbClr val="000000"/>
                          </a:solidFill>
                          <a:effectLst/>
                          <a:latin typeface="+mn-lt"/>
                          <a:ea typeface="Microsoft JhengHei" panose="020B0604030504040204" pitchFamily="34" charset="-120"/>
                          <a:cs typeface="Times New Roman" panose="02020603050405020304" pitchFamily="18" charset="0"/>
                        </a:rPr>
                        <a:t>KOC</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zh-TW" sz="1100" dirty="0">
                          <a:solidFill>
                            <a:srgbClr val="000000"/>
                          </a:solidFill>
                          <a:effectLst/>
                          <a:latin typeface="+mn-lt"/>
                          <a:ea typeface="Microsoft JhengHei" panose="020B0604030504040204" pitchFamily="34" charset="-120"/>
                          <a:cs typeface="Calibri" panose="020F0502020204030204" pitchFamily="34" charset="0"/>
                        </a:rPr>
                        <a:t>如何尋找合適的</a:t>
                      </a:r>
                      <a:r>
                        <a:rPr lang="en-US" sz="1100" dirty="0">
                          <a:solidFill>
                            <a:srgbClr val="000000"/>
                          </a:solidFill>
                          <a:effectLst/>
                          <a:latin typeface="+mn-lt"/>
                          <a:ea typeface="Microsoft JhengHei" panose="020B0604030504040204" pitchFamily="34" charset="-120"/>
                          <a:cs typeface="Times New Roman" panose="02020603050405020304" pitchFamily="18" charset="0"/>
                        </a:rPr>
                        <a:t> KOL </a:t>
                      </a:r>
                      <a:r>
                        <a:rPr lang="zh-TW" sz="1100" dirty="0">
                          <a:solidFill>
                            <a:srgbClr val="000000"/>
                          </a:solidFill>
                          <a:effectLst/>
                          <a:latin typeface="+mn-lt"/>
                          <a:ea typeface="Microsoft JhengHei" panose="020B0604030504040204" pitchFamily="34" charset="-120"/>
                          <a:cs typeface="Calibri" panose="020F0502020204030204" pitchFamily="34" charset="0"/>
                        </a:rPr>
                        <a:t>和</a:t>
                      </a:r>
                      <a:r>
                        <a:rPr lang="en-US" sz="1100" dirty="0">
                          <a:solidFill>
                            <a:srgbClr val="000000"/>
                          </a:solidFill>
                          <a:effectLst/>
                          <a:latin typeface="+mn-lt"/>
                          <a:ea typeface="Microsoft JhengHei" panose="020B0604030504040204" pitchFamily="34" charset="-120"/>
                          <a:cs typeface="Times New Roman" panose="02020603050405020304" pitchFamily="18" charset="0"/>
                        </a:rPr>
                        <a:t> KOC</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zh-TW" sz="1100" dirty="0">
                          <a:solidFill>
                            <a:srgbClr val="000000"/>
                          </a:solidFill>
                          <a:effectLst/>
                          <a:latin typeface="+mn-lt"/>
                          <a:ea typeface="Microsoft JhengHei" panose="020B0604030504040204" pitchFamily="34" charset="-120"/>
                          <a:cs typeface="Calibri" panose="020F0502020204030204" pitchFamily="34" charset="0"/>
                        </a:rPr>
                        <a:t>建立自己的</a:t>
                      </a:r>
                      <a:r>
                        <a:rPr lang="en-US" sz="1100" dirty="0">
                          <a:solidFill>
                            <a:srgbClr val="000000"/>
                          </a:solidFill>
                          <a:effectLst/>
                          <a:latin typeface="+mn-lt"/>
                          <a:ea typeface="Microsoft JhengHei" panose="020B0604030504040204" pitchFamily="34" charset="-120"/>
                          <a:cs typeface="Times New Roman" panose="02020603050405020304" pitchFamily="18" charset="0"/>
                        </a:rPr>
                        <a:t> KOL/KOC</a:t>
                      </a:r>
                      <a:endParaRPr lang="en-HK" sz="1100" dirty="0">
                        <a:effectLst/>
                        <a:latin typeface="+mn-lt"/>
                        <a:ea typeface="Microsoft JhengHei" panose="020B0604030504040204" pitchFamily="34" charset="-120"/>
                        <a:cs typeface="Times New Roman" panose="02020603050405020304" pitchFamily="18" charset="0"/>
                      </a:endParaRPr>
                    </a:p>
                    <a:p>
                      <a:pPr marL="914400" marR="0">
                        <a:spcBef>
                          <a:spcPts val="0"/>
                        </a:spcBef>
                        <a:spcAft>
                          <a:spcPts val="0"/>
                        </a:spcAft>
                      </a:pPr>
                      <a:r>
                        <a:rPr lang="en-US" sz="1100" dirty="0">
                          <a:effectLst/>
                          <a:latin typeface="+mn-lt"/>
                          <a:ea typeface="Microsoft JhengHei" panose="020B0604030504040204" pitchFamily="34" charset="-120"/>
                          <a:cs typeface="Times New Roman" panose="02020603050405020304" pitchFamily="18" charset="0"/>
                        </a:rPr>
                        <a:t> </a:t>
                      </a:r>
                      <a:endParaRPr lang="en-HK" sz="1100" dirty="0">
                        <a:effectLst/>
                        <a:latin typeface="+mn-lt"/>
                        <a:ea typeface="Microsoft JhengHei" panose="020B0604030504040204" pitchFamily="34" charset="-12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zh-TW" sz="1100" dirty="0">
                          <a:solidFill>
                            <a:srgbClr val="000000"/>
                          </a:solidFill>
                          <a:effectLst/>
                          <a:latin typeface="+mn-lt"/>
                          <a:ea typeface="Microsoft JhengHei" panose="020B0604030504040204" pitchFamily="34" charset="-120"/>
                          <a:cs typeface="Calibri" panose="020F0502020204030204" pitchFamily="34" charset="0"/>
                        </a:rPr>
                        <a:t>小紅書企業帳號營運攻略</a:t>
                      </a:r>
                      <a:endParaRPr lang="en-HK" sz="1100" dirty="0">
                        <a:effectLst/>
                        <a:latin typeface="+mn-lt"/>
                        <a:ea typeface="Microsoft JhengHei" panose="020B0604030504040204" pitchFamily="34" charset="-120"/>
                        <a:cs typeface="Times New Roman" panose="02020603050405020304" pitchFamily="18" charset="0"/>
                      </a:endParaRPr>
                    </a:p>
                    <a:p>
                      <a:pPr marL="457200" marR="0">
                        <a:spcBef>
                          <a:spcPts val="0"/>
                        </a:spcBef>
                        <a:spcAft>
                          <a:spcPts val="0"/>
                        </a:spcAft>
                      </a:pPr>
                      <a:r>
                        <a:rPr lang="en-US" sz="1100" dirty="0">
                          <a:effectLst/>
                          <a:latin typeface="+mn-lt"/>
                          <a:ea typeface="Microsoft JhengHei" panose="020B0604030504040204" pitchFamily="34" charset="-120"/>
                          <a:cs typeface="Times New Roman" panose="02020603050405020304" pitchFamily="18" charset="0"/>
                        </a:rPr>
                        <a:t> </a:t>
                      </a:r>
                      <a:endParaRPr lang="en-HK" sz="1100" dirty="0">
                        <a:effectLst/>
                        <a:latin typeface="+mn-lt"/>
                        <a:ea typeface="Microsoft JhengHei" panose="020B0604030504040204" pitchFamily="34" charset="-12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zh-TW" sz="1100" dirty="0">
                          <a:solidFill>
                            <a:srgbClr val="000000"/>
                          </a:solidFill>
                          <a:effectLst/>
                          <a:latin typeface="+mn-lt"/>
                          <a:ea typeface="Microsoft JhengHei" panose="020B0604030504040204" pitchFamily="34" charset="-120"/>
                          <a:cs typeface="Calibri" panose="020F0502020204030204" pitchFamily="34" charset="0"/>
                        </a:rPr>
                        <a:t>直播</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zh-TW" sz="1100" dirty="0">
                          <a:solidFill>
                            <a:srgbClr val="000000"/>
                          </a:solidFill>
                          <a:effectLst/>
                          <a:latin typeface="+mn-lt"/>
                          <a:ea typeface="Microsoft JhengHei" panose="020B0604030504040204" pitchFamily="34" charset="-120"/>
                          <a:cs typeface="Calibri" panose="020F0502020204030204" pitchFamily="34" charset="0"/>
                        </a:rPr>
                        <a:t>直播能如何改善業務</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zh-TW" sz="1100" dirty="0">
                          <a:solidFill>
                            <a:srgbClr val="000000"/>
                          </a:solidFill>
                          <a:effectLst/>
                          <a:latin typeface="+mn-lt"/>
                          <a:ea typeface="Microsoft JhengHei" panose="020B0604030504040204" pitchFamily="34" charset="-120"/>
                          <a:cs typeface="Calibri" panose="020F0502020204030204" pitchFamily="34" charset="0"/>
                        </a:rPr>
                        <a:t>直播的準備工作和物流管理</a:t>
                      </a:r>
                      <a:endParaRPr lang="en-HK" sz="1100" dirty="0">
                        <a:effectLst/>
                        <a:latin typeface="+mn-lt"/>
                        <a:ea typeface="Microsoft JhengHei" panose="020B0604030504040204" pitchFamily="34" charset="-120"/>
                        <a:cs typeface="Times New Roman" panose="02020603050405020304" pitchFamily="18" charset="0"/>
                      </a:endParaRPr>
                    </a:p>
                    <a:p>
                      <a:pPr marL="0" marR="0">
                        <a:spcBef>
                          <a:spcPts val="0"/>
                        </a:spcBef>
                        <a:spcAft>
                          <a:spcPts val="0"/>
                        </a:spcAft>
                      </a:pPr>
                      <a:r>
                        <a:rPr lang="en-US" sz="1100" dirty="0">
                          <a:effectLst/>
                          <a:latin typeface="+mn-lt"/>
                          <a:ea typeface="Microsoft JhengHei" panose="020B0604030504040204" pitchFamily="34" charset="-120"/>
                          <a:cs typeface="Times New Roman" panose="02020603050405020304" pitchFamily="18" charset="0"/>
                        </a:rPr>
                        <a:t> </a:t>
                      </a:r>
                      <a:endParaRPr lang="en-HK" sz="1100" dirty="0">
                        <a:effectLst/>
                        <a:latin typeface="+mn-lt"/>
                        <a:ea typeface="Microsoft JhengHei" panose="020B0604030504040204" pitchFamily="34" charset="-120"/>
                        <a:cs typeface="Times New Roman" panose="02020603050405020304" pitchFamily="18" charset="0"/>
                      </a:endParaRPr>
                    </a:p>
                    <a:p>
                      <a:pPr marL="0" marR="0">
                        <a:spcBef>
                          <a:spcPts val="0"/>
                        </a:spcBef>
                        <a:spcAft>
                          <a:spcPts val="0"/>
                        </a:spcAft>
                      </a:pPr>
                      <a:r>
                        <a:rPr lang="en-US" sz="1100" i="1" dirty="0">
                          <a:effectLst/>
                          <a:latin typeface="+mn-lt"/>
                          <a:ea typeface="Microsoft JhengHei" panose="020B0604030504040204" pitchFamily="34" charset="-120"/>
                          <a:cs typeface="Times New Roman" panose="02020603050405020304" pitchFamily="18" charset="0"/>
                        </a:rPr>
                        <a:t> </a:t>
                      </a:r>
                      <a:endParaRPr lang="en-HK" sz="1100" dirty="0">
                        <a:effectLst/>
                        <a:latin typeface="+mn-lt"/>
                        <a:ea typeface="Microsoft JhengHei" panose="020B0604030504040204" pitchFamily="34" charset="-120"/>
                        <a:cs typeface="Times New Roman" panose="02020603050405020304" pitchFamily="18" charset="0"/>
                      </a:endParaRPr>
                    </a:p>
                    <a:p>
                      <a:pPr marL="0" marR="0">
                        <a:spcBef>
                          <a:spcPts val="0"/>
                        </a:spcBef>
                        <a:spcAft>
                          <a:spcPts val="0"/>
                        </a:spcAft>
                      </a:pPr>
                      <a:r>
                        <a:rPr lang="zh-TW" sz="1100" i="1" dirty="0">
                          <a:effectLst/>
                          <a:latin typeface="+mn-lt"/>
                          <a:ea typeface="Microsoft JhengHei" panose="020B0604030504040204" pitchFamily="34" charset="-120"/>
                          <a:cs typeface="Calibri" panose="020F0502020204030204" pitchFamily="34" charset="0"/>
                        </a:rPr>
                        <a:t>實戰環節：策劃或進行直播（如：帶貨）</a:t>
                      </a:r>
                      <a:br>
                        <a:rPr lang="en-US" sz="1100" i="1" dirty="0">
                          <a:effectLst/>
                          <a:latin typeface="+mn-lt"/>
                          <a:ea typeface="Microsoft JhengHei" panose="020B0604030504040204" pitchFamily="34" charset="-120"/>
                          <a:cs typeface="Times New Roman" panose="02020603050405020304" pitchFamily="18" charset="0"/>
                        </a:rPr>
                      </a:br>
                      <a:endParaRPr lang="en-HK" sz="1100" dirty="0">
                        <a:effectLst/>
                        <a:latin typeface="+mn-lt"/>
                        <a:ea typeface="Microsoft JhengHei"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2188664647"/>
                  </a:ext>
                </a:extLst>
              </a:tr>
              <a:tr h="643897">
                <a:tc>
                  <a:txBody>
                    <a:bodyPr/>
                    <a:lstStyle/>
                    <a:p>
                      <a:r>
                        <a:rPr lang="zh-TW" sz="1100" kern="100" dirty="0">
                          <a:effectLst/>
                          <a:latin typeface="+mn-lt"/>
                          <a:ea typeface="Microsoft JhengHei" panose="020B0604030504040204" pitchFamily="34" charset="-120"/>
                        </a:rPr>
                        <a:t>課堂三</a:t>
                      </a:r>
                      <a:br>
                        <a:rPr lang="en-US" sz="1100" kern="100" dirty="0">
                          <a:effectLst/>
                          <a:latin typeface="+mn-lt"/>
                          <a:ea typeface="Microsoft JhengHei" panose="020B0604030504040204" pitchFamily="34" charset="-120"/>
                        </a:rPr>
                      </a:br>
                      <a:r>
                        <a:rPr lang="zh-TW" altLang="en-US" sz="1100" b="1" kern="1200" dirty="0">
                          <a:solidFill>
                            <a:schemeClr val="dk1"/>
                          </a:solidFill>
                          <a:effectLst/>
                          <a:latin typeface="+mn-lt"/>
                          <a:ea typeface="Microsoft JhengHei" panose="020B0604030504040204" pitchFamily="34" charset="-120"/>
                          <a:cs typeface="+mn-cs"/>
                        </a:rPr>
                        <a:t>市場策略</a:t>
                      </a:r>
                      <a:endParaRPr lang="en-HK" sz="1100" kern="1200" dirty="0">
                        <a:solidFill>
                          <a:schemeClr val="dk1"/>
                        </a:solidFill>
                        <a:effectLst/>
                        <a:latin typeface="+mn-lt"/>
                        <a:ea typeface="Microsoft JhengHei" panose="020B0604030504040204" pitchFamily="34" charset="-120"/>
                        <a:cs typeface="+mn-cs"/>
                      </a:endParaRPr>
                    </a:p>
                    <a:p>
                      <a:r>
                        <a:rPr lang="zh-TW" altLang="en-US" sz="1100" b="1" kern="1200" dirty="0">
                          <a:solidFill>
                            <a:schemeClr val="dk1"/>
                          </a:solidFill>
                          <a:effectLst/>
                          <a:latin typeface="+mn-lt"/>
                          <a:ea typeface="Microsoft JhengHei" panose="020B0604030504040204" pitchFamily="34" charset="-120"/>
                          <a:cs typeface="+mn-cs"/>
                        </a:rPr>
                        <a:t>（微信公眾號、小程序）</a:t>
                      </a:r>
                      <a:endParaRPr lang="en-HK" sz="1100" kern="1200" dirty="0">
                        <a:solidFill>
                          <a:schemeClr val="dk1"/>
                        </a:solidFill>
                        <a:effectLst/>
                        <a:latin typeface="+mn-lt"/>
                        <a:ea typeface="Microsoft JhengHei" panose="020B0604030504040204" pitchFamily="34" charset="-120"/>
                        <a:cs typeface="+mn-cs"/>
                      </a:endParaRPr>
                    </a:p>
                    <a:p>
                      <a:r>
                        <a:rPr lang="zh-TW" altLang="en-US" sz="1100" b="1" kern="1200" dirty="0">
                          <a:solidFill>
                            <a:schemeClr val="dk1"/>
                          </a:solidFill>
                          <a:effectLst/>
                          <a:latin typeface="+mn-lt"/>
                          <a:ea typeface="Microsoft JhengHei" panose="020B0604030504040204" pitchFamily="34" charset="-120"/>
                          <a:cs typeface="+mn-cs"/>
                        </a:rPr>
                        <a:t>電子卷 </a:t>
                      </a:r>
                      <a:r>
                        <a:rPr lang="en-US" sz="1100" b="1" kern="1200" dirty="0">
                          <a:solidFill>
                            <a:schemeClr val="dk1"/>
                          </a:solidFill>
                          <a:effectLst/>
                          <a:latin typeface="+mn-lt"/>
                          <a:ea typeface="Microsoft JhengHei" panose="020B0604030504040204" pitchFamily="34" charset="-120"/>
                          <a:cs typeface="+mn-cs"/>
                        </a:rPr>
                        <a:t>Digital Coupon</a:t>
                      </a:r>
                      <a:endParaRPr lang="en-HK" sz="1100" kern="1200" dirty="0">
                        <a:solidFill>
                          <a:schemeClr val="dk1"/>
                        </a:solidFill>
                        <a:effectLst/>
                        <a:latin typeface="+mn-lt"/>
                        <a:ea typeface="Microsoft JhengHei" panose="020B0604030504040204" pitchFamily="34" charset="-120"/>
                        <a:cs typeface="+mn-cs"/>
                      </a:endParaRPr>
                    </a:p>
                    <a:p>
                      <a:pPr marL="0" marR="0">
                        <a:lnSpc>
                          <a:spcPct val="107000"/>
                        </a:lnSpc>
                        <a:spcBef>
                          <a:spcPts val="0"/>
                        </a:spcBef>
                        <a:spcAft>
                          <a:spcPts val="0"/>
                        </a:spcAft>
                      </a:pPr>
                      <a:endParaRPr lang="en-HK" sz="1100" b="1" dirty="0">
                        <a:effectLst/>
                        <a:latin typeface="+mn-lt"/>
                        <a:ea typeface="Microsoft JhengHei" panose="020B0604030504040204" pitchFamily="34" charset="-120"/>
                        <a:cs typeface="Calibri" panose="020F0502020204030204" pitchFamily="34" charset="0"/>
                      </a:endParaRPr>
                    </a:p>
                  </a:txBody>
                  <a:tcPr marL="88038" marR="88038" marT="44019" marB="44019"/>
                </a:tc>
                <a:tc>
                  <a:txBody>
                    <a:bodyPr/>
                    <a:lstStyle/>
                    <a:p>
                      <a:pPr marL="342900" marR="0" lvl="0" indent="-342900">
                        <a:buFont typeface="Wingdings" panose="05000000000000000000" pitchFamily="2" charset="2"/>
                        <a:buChar char=""/>
                      </a:pPr>
                      <a:r>
                        <a:rPr lang="zh-TW" sz="1100" dirty="0">
                          <a:solidFill>
                            <a:srgbClr val="000000"/>
                          </a:solidFill>
                          <a:effectLst/>
                          <a:latin typeface="+mn-lt"/>
                          <a:ea typeface="Microsoft JhengHei" panose="020B0604030504040204" pitchFamily="34" charset="-120"/>
                          <a:cs typeface="Calibri" panose="020F0502020204030204" pitchFamily="34" charset="0"/>
                        </a:rPr>
                        <a:t>社交營銷（社交零售）：公共流量和私人流量</a:t>
                      </a:r>
                      <a:endParaRPr lang="en-HK" sz="1100" dirty="0">
                        <a:effectLst/>
                        <a:latin typeface="+mn-lt"/>
                        <a:ea typeface="Microsoft JhengHei" panose="020B0604030504040204" pitchFamily="34" charset="-120"/>
                        <a:cs typeface="Times New Roman" panose="02020603050405020304" pitchFamily="18" charset="0"/>
                      </a:endParaRPr>
                    </a:p>
                    <a:p>
                      <a:pPr marL="342900" marR="0" lvl="0" indent="-342900">
                        <a:buFont typeface="Wingdings" panose="05000000000000000000" pitchFamily="2" charset="2"/>
                        <a:buChar char=""/>
                      </a:pPr>
                      <a:r>
                        <a:rPr lang="zh-TW" sz="1100" dirty="0">
                          <a:solidFill>
                            <a:srgbClr val="000000"/>
                          </a:solidFill>
                          <a:effectLst/>
                          <a:latin typeface="+mn-lt"/>
                          <a:ea typeface="Microsoft JhengHei" panose="020B0604030504040204" pitchFamily="34" charset="-120"/>
                          <a:cs typeface="Calibri" panose="020F0502020204030204" pitchFamily="34" charset="0"/>
                        </a:rPr>
                        <a:t>微信小程序</a:t>
                      </a:r>
                      <a:endParaRPr lang="en-HK" sz="1100" dirty="0">
                        <a:effectLst/>
                        <a:latin typeface="+mn-lt"/>
                        <a:ea typeface="Microsoft JhengHei" panose="020B0604030504040204" pitchFamily="34" charset="-120"/>
                        <a:cs typeface="Times New Roman" panose="02020603050405020304" pitchFamily="18" charset="0"/>
                      </a:endParaRPr>
                    </a:p>
                    <a:p>
                      <a:pPr marL="342900" marR="0" lvl="0" indent="-342900">
                        <a:buFont typeface="Wingdings" panose="05000000000000000000" pitchFamily="2" charset="2"/>
                        <a:buChar char=""/>
                      </a:pPr>
                      <a:r>
                        <a:rPr lang="zh-TW" sz="1100" dirty="0">
                          <a:solidFill>
                            <a:srgbClr val="000000"/>
                          </a:solidFill>
                          <a:effectLst/>
                          <a:latin typeface="+mn-lt"/>
                          <a:ea typeface="Microsoft JhengHei" panose="020B0604030504040204" pitchFamily="34" charset="-120"/>
                          <a:cs typeface="Calibri" panose="020F0502020204030204" pitchFamily="34" charset="0"/>
                        </a:rPr>
                        <a:t>微信小程序介紹</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buFont typeface="Courier New" panose="02070309020205020404" pitchFamily="49" charset="0"/>
                        <a:buChar char="o"/>
                      </a:pPr>
                      <a:r>
                        <a:rPr lang="zh-TW" sz="1100" dirty="0">
                          <a:solidFill>
                            <a:srgbClr val="000000"/>
                          </a:solidFill>
                          <a:effectLst/>
                          <a:latin typeface="+mn-lt"/>
                          <a:ea typeface="Microsoft JhengHei" panose="020B0604030504040204" pitchFamily="34" charset="-120"/>
                          <a:cs typeface="Calibri" panose="020F0502020204030204" pitchFamily="34" charset="0"/>
                        </a:rPr>
                        <a:t>它如何幫助業務並增加用戶粘性</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buFont typeface="Courier New" panose="02070309020205020404" pitchFamily="49" charset="0"/>
                        <a:buChar char="o"/>
                      </a:pPr>
                      <a:r>
                        <a:rPr lang="zh-TW" sz="1100" dirty="0">
                          <a:solidFill>
                            <a:srgbClr val="000000"/>
                          </a:solidFill>
                          <a:effectLst/>
                          <a:latin typeface="+mn-lt"/>
                          <a:ea typeface="Microsoft JhengHei" panose="020B0604030504040204" pitchFamily="34" charset="-120"/>
                          <a:cs typeface="Calibri" panose="020F0502020204030204" pitchFamily="34" charset="0"/>
                        </a:rPr>
                        <a:t>設立公司微信公眾號</a:t>
                      </a:r>
                      <a:endParaRPr lang="en-HK" sz="1100" dirty="0">
                        <a:effectLst/>
                        <a:latin typeface="+mn-lt"/>
                        <a:ea typeface="Microsoft JhengHei" panose="020B0604030504040204" pitchFamily="34" charset="-120"/>
                        <a:cs typeface="Times New Roman" panose="02020603050405020304" pitchFamily="18" charset="0"/>
                      </a:endParaRPr>
                    </a:p>
                    <a:p>
                      <a:pPr marL="342900" marR="0" lvl="0" indent="-342900">
                        <a:buFont typeface="Wingdings" panose="05000000000000000000" pitchFamily="2" charset="2"/>
                        <a:buChar char=""/>
                      </a:pPr>
                      <a:r>
                        <a:rPr lang="zh-TW" sz="1100" dirty="0">
                          <a:solidFill>
                            <a:srgbClr val="000000"/>
                          </a:solidFill>
                          <a:effectLst/>
                          <a:latin typeface="+mn-lt"/>
                          <a:ea typeface="Microsoft JhengHei" panose="020B0604030504040204" pitchFamily="34" charset="-120"/>
                          <a:cs typeface="Calibri" panose="020F0502020204030204" pitchFamily="34" charset="0"/>
                        </a:rPr>
                        <a:t>商業案例：</a:t>
                      </a:r>
                      <a:r>
                        <a:rPr lang="en-US" sz="1100" dirty="0">
                          <a:solidFill>
                            <a:srgbClr val="000000"/>
                          </a:solidFill>
                          <a:effectLst/>
                          <a:latin typeface="+mn-lt"/>
                          <a:ea typeface="Microsoft JhengHei" panose="020B0604030504040204" pitchFamily="34" charset="-120"/>
                          <a:cs typeface="Times New Roman" panose="02020603050405020304" pitchFamily="18" charset="0"/>
                        </a:rPr>
                        <a:t>CAFORMULA </a:t>
                      </a:r>
                      <a:r>
                        <a:rPr lang="zh-TW" sz="1100" dirty="0">
                          <a:solidFill>
                            <a:srgbClr val="000000"/>
                          </a:solidFill>
                          <a:effectLst/>
                          <a:latin typeface="+mn-lt"/>
                          <a:ea typeface="Microsoft JhengHei" panose="020B0604030504040204" pitchFamily="34" charset="-120"/>
                          <a:cs typeface="Calibri" panose="020F0502020204030204" pitchFamily="34" charset="0"/>
                        </a:rPr>
                        <a:t>加配坊</a:t>
                      </a:r>
                      <a:endParaRPr lang="en-HK" sz="1100" dirty="0">
                        <a:effectLst/>
                        <a:latin typeface="+mn-lt"/>
                        <a:ea typeface="Microsoft JhengHei" panose="020B0604030504040204" pitchFamily="34" charset="-120"/>
                        <a:cs typeface="Times New Roman" panose="02020603050405020304" pitchFamily="18" charset="0"/>
                      </a:endParaRPr>
                    </a:p>
                    <a:p>
                      <a:pPr marL="342900" marR="0" lvl="0" indent="-342900">
                        <a:buFont typeface="Wingdings" panose="05000000000000000000" pitchFamily="2" charset="2"/>
                        <a:buChar char=""/>
                      </a:pPr>
                      <a:r>
                        <a:rPr lang="zh-TW" sz="1100" dirty="0">
                          <a:solidFill>
                            <a:srgbClr val="000000"/>
                          </a:solidFill>
                          <a:effectLst/>
                          <a:latin typeface="+mn-lt"/>
                          <a:ea typeface="Microsoft JhengHei" panose="020B0604030504040204" pitchFamily="34" charset="-120"/>
                          <a:cs typeface="Calibri" panose="020F0502020204030204" pitchFamily="34" charset="0"/>
                        </a:rPr>
                        <a:t>電子卷</a:t>
                      </a:r>
                      <a:endParaRPr lang="en-HK" sz="1100" dirty="0">
                        <a:effectLst/>
                        <a:latin typeface="+mn-lt"/>
                        <a:ea typeface="Microsoft JhengHei" panose="020B0604030504040204" pitchFamily="34" charset="-120"/>
                        <a:cs typeface="Times New Roman" panose="02020603050405020304" pitchFamily="18" charset="0"/>
                      </a:endParaRPr>
                    </a:p>
                    <a:p>
                      <a:pPr marL="0" marR="0">
                        <a:spcBef>
                          <a:spcPts val="0"/>
                        </a:spcBef>
                        <a:spcAft>
                          <a:spcPts val="0"/>
                        </a:spcAft>
                      </a:pPr>
                      <a:r>
                        <a:rPr lang="zh-TW" sz="1100" i="1" dirty="0">
                          <a:solidFill>
                            <a:srgbClr val="000000"/>
                          </a:solidFill>
                          <a:effectLst/>
                          <a:latin typeface="+mn-lt"/>
                          <a:ea typeface="Microsoft JhengHei" panose="020B0604030504040204" pitchFamily="34" charset="-120"/>
                          <a:cs typeface="Calibri" panose="020F0502020204030204" pitchFamily="34" charset="0"/>
                        </a:rPr>
                        <a:t>實戰環節：實習微信公眾號推廣策略</a:t>
                      </a:r>
                      <a:endParaRPr lang="en-HK" sz="1100" dirty="0">
                        <a:effectLst/>
                        <a:latin typeface="+mn-lt"/>
                        <a:ea typeface="Microsoft JhengHei" panose="020B0604030504040204" pitchFamily="34" charset="-120"/>
                        <a:cs typeface="Times New Roman" panose="02020603050405020304" pitchFamily="18" charset="0"/>
                      </a:endParaRPr>
                    </a:p>
                    <a:p>
                      <a:pPr marL="457200" marR="0">
                        <a:spcBef>
                          <a:spcPts val="0"/>
                        </a:spcBef>
                        <a:spcAft>
                          <a:spcPts val="0"/>
                        </a:spcAft>
                      </a:pPr>
                      <a:r>
                        <a:rPr lang="en-US" sz="1100" dirty="0">
                          <a:effectLst/>
                          <a:latin typeface="+mn-lt"/>
                          <a:ea typeface="Microsoft JhengHei" panose="020B0604030504040204" pitchFamily="34" charset="-120"/>
                          <a:cs typeface="Times New Roman" panose="02020603050405020304" pitchFamily="18" charset="0"/>
                        </a:rPr>
                        <a:t> </a:t>
                      </a:r>
                      <a:endParaRPr lang="en-HK" sz="1100" dirty="0">
                        <a:effectLst/>
                        <a:latin typeface="+mn-lt"/>
                        <a:ea typeface="Microsoft JhengHei"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3249710098"/>
                  </a:ext>
                </a:extLst>
              </a:tr>
              <a:tr h="455472">
                <a:tc>
                  <a:txBody>
                    <a:bodyPr/>
                    <a:lstStyle/>
                    <a:p>
                      <a:pPr marL="0" marR="0">
                        <a:lnSpc>
                          <a:spcPct val="107000"/>
                        </a:lnSpc>
                        <a:spcBef>
                          <a:spcPts val="0"/>
                        </a:spcBef>
                        <a:spcAft>
                          <a:spcPts val="0"/>
                        </a:spcAft>
                      </a:pPr>
                      <a:r>
                        <a:rPr lang="zh-TW" sz="1100" kern="100" dirty="0">
                          <a:effectLst/>
                          <a:latin typeface="+mn-lt"/>
                          <a:ea typeface="Microsoft JhengHei" panose="020B0604030504040204" pitchFamily="34" charset="-120"/>
                        </a:rPr>
                        <a:t>課堂四</a:t>
                      </a:r>
                      <a:endParaRPr lang="en-HK" sz="1100" dirty="0">
                        <a:effectLst/>
                        <a:latin typeface="+mn-lt"/>
                        <a:ea typeface="Microsoft JhengHei" panose="020B0604030504040204" pitchFamily="34" charset="-120"/>
                      </a:endParaRPr>
                    </a:p>
                    <a:p>
                      <a:pPr marL="0" marR="0">
                        <a:lnSpc>
                          <a:spcPct val="107000"/>
                        </a:lnSpc>
                        <a:spcBef>
                          <a:spcPts val="0"/>
                        </a:spcBef>
                        <a:spcAft>
                          <a:spcPts val="0"/>
                        </a:spcAft>
                      </a:pPr>
                      <a:r>
                        <a:rPr lang="zh-TW" altLang="en-US" sz="1100" b="1" kern="1200" dirty="0">
                          <a:solidFill>
                            <a:schemeClr val="dk1"/>
                          </a:solidFill>
                          <a:effectLst/>
                          <a:latin typeface="+mn-lt"/>
                          <a:ea typeface="Microsoft JhengHei" panose="020B0604030504040204" pitchFamily="34" charset="-120"/>
                          <a:cs typeface="+mn-cs"/>
                        </a:rPr>
                        <a:t>介紹天貓國際和小紅書店鋪</a:t>
                      </a:r>
                      <a:endParaRPr lang="en-HK" sz="1100" b="1" dirty="0">
                        <a:effectLst/>
                        <a:latin typeface="+mn-lt"/>
                        <a:ea typeface="Microsoft JhengHei" panose="020B0604030504040204" pitchFamily="34" charset="-120"/>
                        <a:cs typeface="Calibri" panose="020F0502020204030204" pitchFamily="34" charset="0"/>
                      </a:endParaRPr>
                    </a:p>
                  </a:txBody>
                  <a:tcPr marL="88038" marR="88038" marT="44019" marB="44019"/>
                </a:tc>
                <a:tc>
                  <a:txBody>
                    <a:bodyPr/>
                    <a:lstStyle/>
                    <a:p>
                      <a:pPr marL="342900" marR="0" lvl="0" indent="-342900">
                        <a:buFont typeface="Wingdings" panose="05000000000000000000" pitchFamily="2" charset="2"/>
                        <a:buChar char=""/>
                      </a:pPr>
                      <a:r>
                        <a:rPr lang="zh-TW" sz="1100" dirty="0">
                          <a:solidFill>
                            <a:srgbClr val="000000"/>
                          </a:solidFill>
                          <a:effectLst/>
                          <a:latin typeface="+mn-lt"/>
                          <a:ea typeface="Microsoft JhengHei" panose="020B0604030504040204" pitchFamily="34" charset="-120"/>
                          <a:cs typeface="Calibri" panose="020F0502020204030204" pitchFamily="34" charset="0"/>
                        </a:rPr>
                        <a:t>天貓國際和小紅書店舖</a:t>
                      </a:r>
                      <a:endParaRPr lang="en-HK" sz="1100" dirty="0">
                        <a:effectLst/>
                        <a:latin typeface="+mn-lt"/>
                        <a:ea typeface="Microsoft JhengHei" panose="020B0604030504040204" pitchFamily="34" charset="-120"/>
                        <a:cs typeface="Times New Roman" panose="02020603050405020304" pitchFamily="18" charset="0"/>
                      </a:endParaRPr>
                    </a:p>
                    <a:p>
                      <a:pPr marL="342900" marR="0" lvl="0" indent="-342900">
                        <a:buFont typeface="Wingdings" panose="05000000000000000000" pitchFamily="2" charset="2"/>
                        <a:buChar char=""/>
                      </a:pPr>
                      <a:r>
                        <a:rPr lang="zh-TW" sz="1100" dirty="0">
                          <a:solidFill>
                            <a:srgbClr val="000000"/>
                          </a:solidFill>
                          <a:effectLst/>
                          <a:latin typeface="+mn-lt"/>
                          <a:ea typeface="Microsoft JhengHei" panose="020B0604030504040204" pitchFamily="34" charset="-120"/>
                          <a:cs typeface="Calibri" panose="020F0502020204030204" pitchFamily="34" charset="0"/>
                        </a:rPr>
                        <a:t>店鋪運營</a:t>
                      </a:r>
                      <a:endParaRPr lang="en-HK" sz="1100" dirty="0">
                        <a:effectLst/>
                        <a:latin typeface="+mn-lt"/>
                        <a:ea typeface="Microsoft JhengHei" panose="020B0604030504040204" pitchFamily="34" charset="-120"/>
                        <a:cs typeface="Times New Roman" panose="02020603050405020304" pitchFamily="18" charset="0"/>
                      </a:endParaRPr>
                    </a:p>
                    <a:p>
                      <a:pPr marL="742950" marR="0" lvl="1" indent="-285750">
                        <a:buFont typeface="Courier New" panose="02070309020205020404" pitchFamily="49" charset="0"/>
                        <a:buChar char="o"/>
                      </a:pPr>
                      <a:r>
                        <a:rPr lang="zh-TW" sz="1100" dirty="0">
                          <a:solidFill>
                            <a:srgbClr val="000000"/>
                          </a:solidFill>
                          <a:effectLst/>
                          <a:latin typeface="+mn-lt"/>
                          <a:ea typeface="Microsoft JhengHei" panose="020B0604030504040204" pitchFamily="34" charset="-120"/>
                          <a:cs typeface="Calibri" panose="020F0502020204030204" pitchFamily="34" charset="0"/>
                        </a:rPr>
                        <a:t>内容營銷、算法推荐、數據分析、客服、客戶評價等</a:t>
                      </a:r>
                      <a:endParaRPr lang="en-HK" sz="1100" dirty="0">
                        <a:effectLst/>
                        <a:latin typeface="+mn-lt"/>
                        <a:ea typeface="Microsoft JhengHei" panose="020B0604030504040204" pitchFamily="34" charset="-120"/>
                        <a:cs typeface="Times New Roman" panose="02020603050405020304" pitchFamily="18" charset="0"/>
                      </a:endParaRPr>
                    </a:p>
                    <a:p>
                      <a:pPr marL="0" marR="0"/>
                      <a:r>
                        <a:rPr lang="zh-TW" sz="1100" i="1" dirty="0">
                          <a:solidFill>
                            <a:srgbClr val="000000"/>
                          </a:solidFill>
                          <a:effectLst/>
                          <a:latin typeface="+mn-lt"/>
                          <a:ea typeface="Microsoft JhengHei" panose="020B0604030504040204" pitchFamily="34" charset="-120"/>
                          <a:cs typeface="Calibri" panose="020F0502020204030204" pitchFamily="34" charset="0"/>
                        </a:rPr>
                        <a:t>實戰環節：實習店舖站內站外宣傳策略</a:t>
                      </a:r>
                      <a:br>
                        <a:rPr lang="en-US" sz="1100" i="1" dirty="0">
                          <a:solidFill>
                            <a:srgbClr val="000000"/>
                          </a:solidFill>
                          <a:effectLst/>
                          <a:latin typeface="+mn-lt"/>
                          <a:ea typeface="Microsoft JhengHei" panose="020B0604030504040204" pitchFamily="34" charset="-120"/>
                          <a:cs typeface="Times New Roman" panose="02020603050405020304" pitchFamily="18" charset="0"/>
                        </a:rPr>
                      </a:br>
                      <a:endParaRPr lang="en-HK" sz="1100" dirty="0">
                        <a:effectLst/>
                        <a:latin typeface="+mn-lt"/>
                        <a:ea typeface="Microsoft JhengHei"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1231554251"/>
                  </a:ext>
                </a:extLst>
              </a:tr>
            </a:tbl>
          </a:graphicData>
        </a:graphic>
      </p:graphicFrame>
      <p:sp>
        <p:nvSpPr>
          <p:cNvPr id="17" name="Subtitle 2"/>
          <p:cNvSpPr txBox="1">
            <a:spLocks/>
          </p:cNvSpPr>
          <p:nvPr/>
        </p:nvSpPr>
        <p:spPr>
          <a:xfrm>
            <a:off x="230212" y="1002088"/>
            <a:ext cx="6276081" cy="381966"/>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zh-TW" altLang="en-US" sz="1500" b="1" dirty="0">
                <a:solidFill>
                  <a:schemeClr val="accent3"/>
                </a:solidFill>
                <a:latin typeface="Microsoft JhengHei" charset="-120"/>
                <a:ea typeface="Microsoft JhengHei" charset="-120"/>
                <a:cs typeface="Microsoft JhengHei" charset="-120"/>
              </a:rPr>
              <a:t>課程內容</a:t>
            </a:r>
          </a:p>
        </p:txBody>
      </p:sp>
    </p:spTree>
    <p:extLst>
      <p:ext uri="{BB962C8B-B14F-4D97-AF65-F5344CB8AC3E}">
        <p14:creationId xmlns:p14="http://schemas.microsoft.com/office/powerpoint/2010/main" val="184556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Rectangle 23"/>
          <p:cNvSpPr/>
          <p:nvPr/>
        </p:nvSpPr>
        <p:spPr>
          <a:xfrm>
            <a:off x="192881" y="272812"/>
            <a:ext cx="1240632" cy="504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charset="-120"/>
              <a:ea typeface="Microsoft JhengHei" charset="-120"/>
              <a:cs typeface="Microsoft JhengHei" charset="-120"/>
            </a:endParaRPr>
          </a:p>
        </p:txBody>
      </p:sp>
      <p:sp>
        <p:nvSpPr>
          <p:cNvPr id="35" name="Rectangle 34"/>
          <p:cNvSpPr/>
          <p:nvPr/>
        </p:nvSpPr>
        <p:spPr>
          <a:xfrm>
            <a:off x="2685460" y="233553"/>
            <a:ext cx="4144561" cy="580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600" b="1" dirty="0">
                <a:solidFill>
                  <a:schemeClr val="tx1">
                    <a:lumMod val="75000"/>
                    <a:lumOff val="25000"/>
                  </a:schemeClr>
                </a:solidFill>
                <a:latin typeface="Microsoft JhengHei" charset="-120"/>
                <a:ea typeface="Microsoft JhengHei" charset="-120"/>
                <a:cs typeface="Microsoft JhengHei" charset="-120"/>
              </a:rPr>
              <a:t>大灣區電子商務和數碼營銷實戰課程</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8" y="225449"/>
            <a:ext cx="1689838" cy="510104"/>
          </a:xfrm>
          <a:prstGeom prst="rect">
            <a:avLst/>
          </a:prstGeom>
        </p:spPr>
      </p:pic>
      <p:cxnSp>
        <p:nvCxnSpPr>
          <p:cNvPr id="6" name="Straight Connector 5"/>
          <p:cNvCxnSpPr/>
          <p:nvPr/>
        </p:nvCxnSpPr>
        <p:spPr>
          <a:xfrm flipH="1">
            <a:off x="0" y="198884"/>
            <a:ext cx="6858000" cy="0"/>
          </a:xfrm>
          <a:prstGeom prst="line">
            <a:avLst/>
          </a:prstGeom>
          <a:ln w="19050">
            <a:solidFill>
              <a:srgbClr val="0054A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0" y="765623"/>
            <a:ext cx="6858000" cy="0"/>
          </a:xfrm>
          <a:prstGeom prst="line">
            <a:avLst/>
          </a:prstGeom>
          <a:ln w="19050">
            <a:solidFill>
              <a:srgbClr val="098C74"/>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rotWithShape="1">
          <a:blip r:embed="rId4">
            <a:extLst>
              <a:ext uri="{28A0092B-C50C-407E-A947-70E740481C1C}">
                <a14:useLocalDpi xmlns:a14="http://schemas.microsoft.com/office/drawing/2010/main" val="0"/>
              </a:ext>
            </a:extLst>
          </a:blip>
          <a:srcRect l="69865" t="17910" b="66093"/>
          <a:stretch/>
        </p:blipFill>
        <p:spPr>
          <a:xfrm>
            <a:off x="4924425" y="-6741"/>
            <a:ext cx="1938752" cy="499866"/>
          </a:xfrm>
          <a:prstGeom prst="rect">
            <a:avLst/>
          </a:prstGeom>
        </p:spPr>
      </p:pic>
      <p:pic>
        <p:nvPicPr>
          <p:cNvPr id="45" name="Picture 44"/>
          <p:cNvPicPr>
            <a:picLocks noChangeAspect="1"/>
          </p:cNvPicPr>
          <p:nvPr/>
        </p:nvPicPr>
        <p:blipFill rotWithShape="1">
          <a:blip r:embed="rId4">
            <a:extLst>
              <a:ext uri="{28A0092B-C50C-407E-A947-70E740481C1C}">
                <a14:useLocalDpi xmlns:a14="http://schemas.microsoft.com/office/drawing/2010/main" val="0"/>
              </a:ext>
            </a:extLst>
          </a:blip>
          <a:srcRect t="81734" r="85814" b="5892"/>
          <a:stretch/>
        </p:blipFill>
        <p:spPr>
          <a:xfrm>
            <a:off x="-123" y="743602"/>
            <a:ext cx="793080" cy="335999"/>
          </a:xfrm>
          <a:prstGeom prst="rect">
            <a:avLst/>
          </a:prstGeom>
        </p:spPr>
      </p:pic>
      <p:sp>
        <p:nvSpPr>
          <p:cNvPr id="41" name="Subtitle 2"/>
          <p:cNvSpPr txBox="1">
            <a:spLocks/>
          </p:cNvSpPr>
          <p:nvPr/>
        </p:nvSpPr>
        <p:spPr>
          <a:xfrm>
            <a:off x="7796685" y="4650663"/>
            <a:ext cx="4892518" cy="1098054"/>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zh-TW" altLang="en-US" dirty="0">
                <a:latin typeface="Microsoft JhengHei" charset="-120"/>
                <a:ea typeface="Microsoft JhengHei" charset="-120"/>
                <a:cs typeface="Microsoft JhengHei" charset="-120"/>
              </a:rPr>
              <a:t>阮文輝先生是香港電影界的資深製作人員及導師，在電影製作行業內擁有</a:t>
            </a:r>
            <a:r>
              <a:rPr lang="en-US" altLang="zh-TW" dirty="0">
                <a:latin typeface="Microsoft JhengHei" charset="-120"/>
                <a:ea typeface="Microsoft JhengHei" charset="-120"/>
                <a:cs typeface="Microsoft JhengHei" charset="-120"/>
              </a:rPr>
              <a:t>24</a:t>
            </a:r>
            <a:r>
              <a:rPr lang="zh-TW" altLang="en-US" dirty="0">
                <a:latin typeface="Microsoft JhengHei" charset="-120"/>
                <a:ea typeface="Microsoft JhengHei" charset="-120"/>
                <a:cs typeface="Microsoft JhengHei" charset="-120"/>
              </a:rPr>
              <a:t>年以上經驗。阮先生在動畫、</a:t>
            </a:r>
            <a:r>
              <a:rPr lang="en-US" altLang="zh-TW" dirty="0">
                <a:latin typeface="Microsoft JhengHei" charset="-120"/>
                <a:ea typeface="Microsoft JhengHei" charset="-120"/>
                <a:cs typeface="Microsoft JhengHei" charset="-120"/>
              </a:rPr>
              <a:t>CG</a:t>
            </a:r>
            <a:r>
              <a:rPr lang="zh-TW" altLang="en-US" dirty="0">
                <a:latin typeface="Microsoft JhengHei" charset="-120"/>
                <a:ea typeface="Microsoft JhengHei" charset="-120"/>
                <a:cs typeface="Microsoft JhengHei" charset="-120"/>
              </a:rPr>
              <a:t>製作、電影后期製作各方面擁有深厚的工作經驗，精通</a:t>
            </a:r>
            <a:r>
              <a:rPr lang="en-US" altLang="zh-TW" dirty="0">
                <a:latin typeface="Microsoft JhengHei" charset="-120"/>
                <a:ea typeface="Microsoft JhengHei" charset="-120"/>
                <a:cs typeface="Microsoft JhengHei" charset="-120"/>
              </a:rPr>
              <a:t>Maya</a:t>
            </a:r>
            <a:r>
              <a:rPr lang="zh-TW" altLang="en-US" dirty="0">
                <a:latin typeface="Microsoft JhengHei" charset="-120"/>
                <a:ea typeface="Microsoft JhengHei" charset="-120"/>
                <a:cs typeface="Microsoft JhengHei" charset="-120"/>
              </a:rPr>
              <a:t>、</a:t>
            </a:r>
            <a:r>
              <a:rPr lang="en-US" altLang="zh-TW" dirty="0">
                <a:latin typeface="Microsoft JhengHei" charset="-120"/>
                <a:ea typeface="Microsoft JhengHei" charset="-120"/>
                <a:cs typeface="Microsoft JhengHei" charset="-120"/>
              </a:rPr>
              <a:t>Softimage</a:t>
            </a:r>
            <a:r>
              <a:rPr lang="zh-TW" altLang="en-US" dirty="0">
                <a:latin typeface="Microsoft JhengHei" charset="-120"/>
                <a:ea typeface="Microsoft JhengHei" charset="-120"/>
                <a:cs typeface="Microsoft JhengHei" charset="-120"/>
              </a:rPr>
              <a:t>、</a:t>
            </a:r>
            <a:r>
              <a:rPr lang="en-US" altLang="zh-TW" dirty="0">
                <a:latin typeface="Microsoft JhengHei" charset="-120"/>
                <a:ea typeface="Microsoft JhengHei" charset="-120"/>
                <a:cs typeface="Microsoft JhengHei" charset="-120"/>
              </a:rPr>
              <a:t>Alias</a:t>
            </a:r>
            <a:r>
              <a:rPr lang="zh-TW" altLang="en-US" dirty="0">
                <a:latin typeface="Microsoft JhengHei" charset="-120"/>
                <a:ea typeface="Microsoft JhengHei" charset="-120"/>
                <a:cs typeface="Microsoft JhengHei" charset="-120"/>
              </a:rPr>
              <a:t>、</a:t>
            </a:r>
            <a:r>
              <a:rPr lang="en-US" altLang="zh-TW" dirty="0">
                <a:latin typeface="Microsoft JhengHei" charset="-120"/>
                <a:ea typeface="Microsoft JhengHei" charset="-120"/>
                <a:cs typeface="Microsoft JhengHei" charset="-120"/>
              </a:rPr>
              <a:t>Wavefront Explore</a:t>
            </a:r>
            <a:r>
              <a:rPr lang="zh-TW" altLang="en-US" dirty="0">
                <a:latin typeface="Microsoft JhengHei" charset="-120"/>
                <a:ea typeface="Microsoft JhengHei" charset="-120"/>
                <a:cs typeface="Microsoft JhengHei" charset="-120"/>
              </a:rPr>
              <a:t>等專業軟件。阮先生曾經參與諸多國際電影及電視劇的製作，包括中國首部</a:t>
            </a:r>
            <a:r>
              <a:rPr lang="en-US" altLang="zh-TW" dirty="0">
                <a:latin typeface="Microsoft JhengHei" charset="-120"/>
                <a:ea typeface="Microsoft JhengHei" charset="-120"/>
                <a:cs typeface="Microsoft JhengHei" charset="-120"/>
              </a:rPr>
              <a:t>CG</a:t>
            </a:r>
            <a:r>
              <a:rPr lang="zh-TW" altLang="en-US" dirty="0">
                <a:latin typeface="Microsoft JhengHei" charset="-120"/>
                <a:ea typeface="Microsoft JhengHei" charset="-120"/>
                <a:cs typeface="Microsoft JhengHei" charset="-120"/>
              </a:rPr>
              <a:t>電影</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魔比斯環</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朝花夕拾</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芳華絕代</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十月初五的月光</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暗色天堂</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導火新聞線</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桃姐</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同謀</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滿城盡帶黃金甲</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長江</a:t>
            </a:r>
            <a:r>
              <a:rPr lang="en-US" altLang="zh-TW" dirty="0">
                <a:latin typeface="Microsoft JhengHei" charset="-120"/>
                <a:ea typeface="Microsoft JhengHei" charset="-120"/>
                <a:cs typeface="Microsoft JhengHei" charset="-120"/>
              </a:rPr>
              <a:t>7 </a:t>
            </a:r>
            <a:r>
              <a:rPr lang="zh-TW" altLang="en-US" dirty="0">
                <a:latin typeface="Microsoft JhengHei" charset="-120"/>
                <a:ea typeface="Microsoft JhengHei" charset="-120"/>
                <a:cs typeface="Microsoft JhengHei" charset="-120"/>
              </a:rPr>
              <a:t>號</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越光寶盒</a:t>
            </a:r>
            <a:r>
              <a:rPr lang="en-US" altLang="zh-TW" dirty="0">
                <a:latin typeface="Microsoft JhengHei" charset="-120"/>
                <a:ea typeface="Microsoft JhengHei" charset="-120"/>
                <a:cs typeface="Microsoft JhengHei" charset="-120"/>
              </a:rPr>
              <a:t>》</a:t>
            </a:r>
            <a:r>
              <a:rPr lang="zh-TW" altLang="en-US" dirty="0">
                <a:latin typeface="Microsoft JhengHei" charset="-120"/>
                <a:ea typeface="Microsoft JhengHei" charset="-120"/>
                <a:cs typeface="Microsoft JhengHei" charset="-120"/>
              </a:rPr>
              <a:t>等。</a:t>
            </a:r>
            <a:endParaRPr lang="en-US" dirty="0">
              <a:latin typeface="Microsoft JhengHei" charset="-120"/>
              <a:ea typeface="Microsoft JhengHei" charset="-120"/>
              <a:cs typeface="Microsoft JhengHei" charset="-120"/>
            </a:endParaRPr>
          </a:p>
        </p:txBody>
      </p:sp>
      <p:pic>
        <p:nvPicPr>
          <p:cNvPr id="23" name="Picture 22" descr="Logo, company name&#10;&#10;Description automatically generated">
            <a:extLst>
              <a:ext uri="{FF2B5EF4-FFF2-40B4-BE49-F238E27FC236}">
                <a16:creationId xmlns:a16="http://schemas.microsoft.com/office/drawing/2014/main" id="{817B0931-92C3-699D-E728-FBC36D9F43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01541" y="4580104"/>
            <a:ext cx="943665" cy="667303"/>
          </a:xfrm>
          <a:prstGeom prst="rect">
            <a:avLst/>
          </a:prstGeom>
        </p:spPr>
      </p:pic>
      <p:pic>
        <p:nvPicPr>
          <p:cNvPr id="26" name="Graphic 25">
            <a:hlinkClick r:id="rId6"/>
            <a:extLst>
              <a:ext uri="{FF2B5EF4-FFF2-40B4-BE49-F238E27FC236}">
                <a16:creationId xmlns:a16="http://schemas.microsoft.com/office/drawing/2014/main" id="{AC8E392B-9A4E-F36A-52E7-9778C57F54C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64934" y="6400496"/>
            <a:ext cx="1692959" cy="386329"/>
          </a:xfrm>
          <a:prstGeom prst="rect">
            <a:avLst/>
          </a:prstGeom>
        </p:spPr>
      </p:pic>
      <p:pic>
        <p:nvPicPr>
          <p:cNvPr id="27" name="Picture 26" descr="Text&#10;&#10;Description automatically generated">
            <a:extLst>
              <a:ext uri="{FF2B5EF4-FFF2-40B4-BE49-F238E27FC236}">
                <a16:creationId xmlns:a16="http://schemas.microsoft.com/office/drawing/2014/main" id="{F643E6F6-1B98-774E-A133-6385F4BCCD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64934" y="5586537"/>
            <a:ext cx="1406725" cy="380575"/>
          </a:xfrm>
          <a:prstGeom prst="rect">
            <a:avLst/>
          </a:prstGeom>
        </p:spPr>
      </p:pic>
      <p:pic>
        <p:nvPicPr>
          <p:cNvPr id="28" name="Picture 27">
            <a:extLst>
              <a:ext uri="{FF2B5EF4-FFF2-40B4-BE49-F238E27FC236}">
                <a16:creationId xmlns:a16="http://schemas.microsoft.com/office/drawing/2014/main" id="{85F0C6EE-EBD5-98CB-9F76-EFC52A43E7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98581" y="4726203"/>
            <a:ext cx="1775065" cy="453594"/>
          </a:xfrm>
          <a:prstGeom prst="rect">
            <a:avLst/>
          </a:prstGeom>
        </p:spPr>
      </p:pic>
      <p:pic>
        <p:nvPicPr>
          <p:cNvPr id="29" name="Picture 28">
            <a:extLst>
              <a:ext uri="{FF2B5EF4-FFF2-40B4-BE49-F238E27FC236}">
                <a16:creationId xmlns:a16="http://schemas.microsoft.com/office/drawing/2014/main" id="{382A73E8-54C9-9151-9DA2-5E438121170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48633" y="4720072"/>
            <a:ext cx="1577921" cy="402714"/>
          </a:xfrm>
          <a:prstGeom prst="rect">
            <a:avLst/>
          </a:prstGeom>
        </p:spPr>
      </p:pic>
      <p:pic>
        <p:nvPicPr>
          <p:cNvPr id="30" name="Picture 29">
            <a:extLst>
              <a:ext uri="{FF2B5EF4-FFF2-40B4-BE49-F238E27FC236}">
                <a16:creationId xmlns:a16="http://schemas.microsoft.com/office/drawing/2014/main" id="{61AD4A05-0EBD-BE7C-A725-91E9CAFE420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79814" y="5413710"/>
            <a:ext cx="1431034" cy="572802"/>
          </a:xfrm>
          <a:prstGeom prst="rect">
            <a:avLst/>
          </a:prstGeom>
        </p:spPr>
      </p:pic>
      <p:pic>
        <p:nvPicPr>
          <p:cNvPr id="31" name="Picture 30">
            <a:extLst>
              <a:ext uri="{FF2B5EF4-FFF2-40B4-BE49-F238E27FC236}">
                <a16:creationId xmlns:a16="http://schemas.microsoft.com/office/drawing/2014/main" id="{0407ED39-39FD-EC8B-1750-73A4403D371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101555" y="5306356"/>
            <a:ext cx="1692422" cy="925077"/>
          </a:xfrm>
          <a:prstGeom prst="rect">
            <a:avLst/>
          </a:prstGeom>
        </p:spPr>
      </p:pic>
      <p:pic>
        <p:nvPicPr>
          <p:cNvPr id="32" name="Picture 31" descr="Text&#10;&#10;Description automatically generated">
            <a:extLst>
              <a:ext uri="{FF2B5EF4-FFF2-40B4-BE49-F238E27FC236}">
                <a16:creationId xmlns:a16="http://schemas.microsoft.com/office/drawing/2014/main" id="{3B1C5E6C-8473-B9F8-0941-D723D890D67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71803" y="6336312"/>
            <a:ext cx="1439045" cy="514695"/>
          </a:xfrm>
          <a:prstGeom prst="rect">
            <a:avLst/>
          </a:prstGeom>
        </p:spPr>
      </p:pic>
      <p:sp>
        <p:nvSpPr>
          <p:cNvPr id="2" name="Rounded Rectangle 12">
            <a:extLst>
              <a:ext uri="{FF2B5EF4-FFF2-40B4-BE49-F238E27FC236}">
                <a16:creationId xmlns:a16="http://schemas.microsoft.com/office/drawing/2014/main" id="{E4521480-1090-95FA-8C3D-926CF0C58C3F}"/>
              </a:ext>
            </a:extLst>
          </p:cNvPr>
          <p:cNvSpPr/>
          <p:nvPr/>
        </p:nvSpPr>
        <p:spPr>
          <a:xfrm>
            <a:off x="7523" y="1432235"/>
            <a:ext cx="6850477" cy="1998619"/>
          </a:xfrm>
          <a:prstGeom prst="roundRect">
            <a:avLst>
              <a:gd name="adj" fmla="val 0"/>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atin typeface="Microsoft JhengHei" charset="-120"/>
              <a:ea typeface="Microsoft JhengHei" charset="-120"/>
              <a:cs typeface="Microsoft JhengHei" charset="-120"/>
            </a:endParaRPr>
          </a:p>
        </p:txBody>
      </p:sp>
      <p:sp>
        <p:nvSpPr>
          <p:cNvPr id="3" name="Subtitle 2">
            <a:extLst>
              <a:ext uri="{FF2B5EF4-FFF2-40B4-BE49-F238E27FC236}">
                <a16:creationId xmlns:a16="http://schemas.microsoft.com/office/drawing/2014/main" id="{E3F1FB1D-F9AD-390D-61C0-A9D38F9625BE}"/>
              </a:ext>
            </a:extLst>
          </p:cNvPr>
          <p:cNvSpPr txBox="1">
            <a:spLocks/>
          </p:cNvSpPr>
          <p:nvPr/>
        </p:nvSpPr>
        <p:spPr>
          <a:xfrm>
            <a:off x="230014" y="1852552"/>
            <a:ext cx="4892518" cy="1098054"/>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zh-TW" altLang="en-US" dirty="0">
                <a:latin typeface="Microsoft JhengHei" charset="-120"/>
                <a:ea typeface="Microsoft JhengHei" charset="-120"/>
                <a:cs typeface="Microsoft JhengHei" charset="-120"/>
              </a:rPr>
              <a:t>馬先生畢業於香港中文大學新聞傅播學院首屆廣告社會科學碩士，並於電子商務及中國社交媒體行業已有十多年經驗。在</a:t>
            </a:r>
            <a:r>
              <a:rPr lang="en-US" altLang="zh-TW" dirty="0">
                <a:latin typeface="Microsoft JhengHei" charset="-120"/>
                <a:ea typeface="Microsoft JhengHei" charset="-120"/>
                <a:cs typeface="Microsoft JhengHei" charset="-120"/>
              </a:rPr>
              <a:t>2006</a:t>
            </a:r>
            <a:r>
              <a:rPr lang="zh-TW" altLang="en-US" dirty="0">
                <a:latin typeface="Microsoft JhengHei" charset="-120"/>
                <a:ea typeface="Microsoft JhengHei" charset="-120"/>
                <a:cs typeface="Microsoft JhengHei" charset="-120"/>
              </a:rPr>
              <a:t>年，馬先生獲邀擔任香港公開大學專業證書課程品牌管理科目的客席導師。馬先生在</a:t>
            </a:r>
            <a:r>
              <a:rPr lang="en-US" altLang="zh-TW" dirty="0">
                <a:latin typeface="Microsoft JhengHei" charset="-120"/>
                <a:ea typeface="Microsoft JhengHei" charset="-120"/>
                <a:cs typeface="Microsoft JhengHei" charset="-120"/>
              </a:rPr>
              <a:t>2010</a:t>
            </a:r>
            <a:r>
              <a:rPr lang="zh-TW" altLang="en-US" dirty="0">
                <a:latin typeface="Microsoft JhengHei" charset="-120"/>
                <a:ea typeface="Microsoft JhengHei" charset="-120"/>
                <a:cs typeface="Microsoft JhengHei" charset="-120"/>
              </a:rPr>
              <a:t>年聯合創辦</a:t>
            </a:r>
            <a:r>
              <a:rPr lang="en-US" altLang="zh-TW" dirty="0">
                <a:latin typeface="Microsoft JhengHei" charset="-120"/>
                <a:ea typeface="Microsoft JhengHei" charset="-120"/>
                <a:cs typeface="Microsoft JhengHei" charset="-120"/>
              </a:rPr>
              <a:t>WECHATBIZ </a:t>
            </a:r>
            <a:r>
              <a:rPr lang="zh-TW" altLang="en-US" dirty="0">
                <a:latin typeface="Microsoft JhengHei" charset="-120"/>
                <a:ea typeface="Microsoft JhengHei" charset="-120"/>
                <a:cs typeface="Microsoft JhengHei" charset="-120"/>
              </a:rPr>
              <a:t>中國數字營銷及</a:t>
            </a:r>
            <a:r>
              <a:rPr lang="en-US" altLang="zh-TW" dirty="0">
                <a:latin typeface="Microsoft JhengHei" charset="-120"/>
                <a:ea typeface="Microsoft JhengHei" charset="-120"/>
                <a:cs typeface="Microsoft JhengHei" charset="-120"/>
              </a:rPr>
              <a:t>BN Marketplace</a:t>
            </a:r>
            <a:r>
              <a:rPr lang="zh-TW" altLang="en-US" dirty="0">
                <a:latin typeface="Microsoft JhengHei" charset="-120"/>
                <a:ea typeface="Microsoft JhengHei" charset="-120"/>
                <a:cs typeface="Microsoft JhengHei" charset="-120"/>
              </a:rPr>
              <a:t>電子商務平台 。他擅長於品牌戰略策劃，小紅書平台營銷，國內互聯網營銷與產品精准營銷等；並熟悉各大電商與流量平台模式，微信廣告及騰訊官方廣告代理，香港天貓官方機構</a:t>
            </a:r>
            <a:r>
              <a:rPr lang="en-US" altLang="zh-TW" dirty="0">
                <a:latin typeface="Microsoft JhengHei" charset="-120"/>
                <a:ea typeface="Microsoft JhengHei" charset="-120"/>
                <a:cs typeface="Microsoft JhengHei" charset="-120"/>
              </a:rPr>
              <a:t>TP</a:t>
            </a:r>
            <a:r>
              <a:rPr lang="zh-TW" altLang="en-US" dirty="0">
                <a:latin typeface="Microsoft JhengHei" charset="-120"/>
                <a:ea typeface="Microsoft JhengHei" charset="-120"/>
                <a:cs typeface="Microsoft JhengHei" charset="-120"/>
              </a:rPr>
              <a:t>服務商。</a:t>
            </a:r>
          </a:p>
        </p:txBody>
      </p:sp>
      <p:sp>
        <p:nvSpPr>
          <p:cNvPr id="4" name="Subtitle 2">
            <a:extLst>
              <a:ext uri="{FF2B5EF4-FFF2-40B4-BE49-F238E27FC236}">
                <a16:creationId xmlns:a16="http://schemas.microsoft.com/office/drawing/2014/main" id="{900F4F51-F0A3-B11D-D977-561016056667}"/>
              </a:ext>
            </a:extLst>
          </p:cNvPr>
          <p:cNvSpPr txBox="1">
            <a:spLocks/>
          </p:cNvSpPr>
          <p:nvPr/>
        </p:nvSpPr>
        <p:spPr>
          <a:xfrm>
            <a:off x="230015" y="1517120"/>
            <a:ext cx="4074812" cy="435327"/>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zh-TW" altLang="en-US" sz="1500" b="1" dirty="0">
                <a:latin typeface="Microsoft JhengHei" charset="-120"/>
                <a:ea typeface="Microsoft JhengHei" charset="-120"/>
                <a:cs typeface="Microsoft JhengHei" charset="-120"/>
              </a:rPr>
              <a:t>馬嘉宏先生</a:t>
            </a:r>
            <a:endParaRPr lang="en-US" sz="1500" b="1" dirty="0">
              <a:latin typeface="Microsoft JhengHei" charset="-120"/>
              <a:ea typeface="Microsoft JhengHei" charset="-120"/>
              <a:cs typeface="Microsoft JhengHei" charset="-120"/>
            </a:endParaRPr>
          </a:p>
        </p:txBody>
      </p:sp>
      <p:grpSp>
        <p:nvGrpSpPr>
          <p:cNvPr id="5" name="Group 4">
            <a:extLst>
              <a:ext uri="{FF2B5EF4-FFF2-40B4-BE49-F238E27FC236}">
                <a16:creationId xmlns:a16="http://schemas.microsoft.com/office/drawing/2014/main" id="{3B8EE3DD-4AE7-50E7-3C4E-3C02948EB7F2}"/>
              </a:ext>
            </a:extLst>
          </p:cNvPr>
          <p:cNvGrpSpPr/>
          <p:nvPr/>
        </p:nvGrpSpPr>
        <p:grpSpPr>
          <a:xfrm>
            <a:off x="210001" y="3509993"/>
            <a:ext cx="6487968" cy="1766580"/>
            <a:chOff x="245659" y="6932142"/>
            <a:chExt cx="6335021" cy="2108130"/>
          </a:xfrm>
        </p:grpSpPr>
        <p:sp>
          <p:nvSpPr>
            <p:cNvPr id="7" name="Rounded Rectangle 8">
              <a:extLst>
                <a:ext uri="{FF2B5EF4-FFF2-40B4-BE49-F238E27FC236}">
                  <a16:creationId xmlns:a16="http://schemas.microsoft.com/office/drawing/2014/main" id="{94F7862D-2B59-9B56-6440-FFA79AB500B4}"/>
                </a:ext>
              </a:extLst>
            </p:cNvPr>
            <p:cNvSpPr/>
            <p:nvPr/>
          </p:nvSpPr>
          <p:spPr>
            <a:xfrm>
              <a:off x="245659" y="6932142"/>
              <a:ext cx="6335021" cy="210813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charset="-120"/>
                <a:ea typeface="Microsoft JhengHei" charset="-120"/>
                <a:cs typeface="Microsoft JhengHei" charset="-120"/>
              </a:endParaRPr>
            </a:p>
          </p:txBody>
        </p:sp>
        <p:sp>
          <p:nvSpPr>
            <p:cNvPr id="9" name="Subtitle 2">
              <a:extLst>
                <a:ext uri="{FF2B5EF4-FFF2-40B4-BE49-F238E27FC236}">
                  <a16:creationId xmlns:a16="http://schemas.microsoft.com/office/drawing/2014/main" id="{9ACF12D6-9B43-A680-C7B0-E05F3A8024D3}"/>
                </a:ext>
              </a:extLst>
            </p:cNvPr>
            <p:cNvSpPr txBox="1">
              <a:spLocks/>
            </p:cNvSpPr>
            <p:nvPr/>
          </p:nvSpPr>
          <p:spPr>
            <a:xfrm>
              <a:off x="379980" y="7316637"/>
              <a:ext cx="4559024" cy="147607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28600" indent="-228600">
                <a:buFont typeface="Arial" panose="020B0604020202020204" pitchFamily="34" charset="0"/>
                <a:buChar char="•"/>
              </a:pPr>
              <a:r>
                <a:rPr lang="zh-TW" altLang="en-US" sz="1050" dirty="0">
                  <a:solidFill>
                    <a:schemeClr val="tx1">
                      <a:lumMod val="75000"/>
                      <a:lumOff val="25000"/>
                    </a:schemeClr>
                  </a:solidFill>
                  <a:latin typeface="Microsoft JhengHei" charset="-120"/>
                  <a:ea typeface="Microsoft JhengHei" charset="-120"/>
                  <a:cs typeface="Microsoft JhengHei" charset="-120"/>
                </a:rPr>
                <a:t>請掃描</a:t>
              </a:r>
              <a:r>
                <a:rPr lang="en-US" altLang="zh-TW" sz="1050" dirty="0">
                  <a:solidFill>
                    <a:schemeClr val="tx1">
                      <a:lumMod val="75000"/>
                      <a:lumOff val="25000"/>
                    </a:schemeClr>
                  </a:solidFill>
                  <a:latin typeface="Microsoft JhengHei" charset="-120"/>
                  <a:ea typeface="Microsoft JhengHei" charset="-120"/>
                  <a:cs typeface="Microsoft JhengHei" charset="-120"/>
                </a:rPr>
                <a:t>QR code</a:t>
              </a:r>
              <a:r>
                <a:rPr lang="zh-TW" altLang="en-US" sz="1050" dirty="0">
                  <a:solidFill>
                    <a:schemeClr val="tx1">
                      <a:lumMod val="75000"/>
                      <a:lumOff val="25000"/>
                    </a:schemeClr>
                  </a:solidFill>
                  <a:latin typeface="Microsoft JhengHei" charset="-120"/>
                  <a:ea typeface="Microsoft JhengHei" charset="-120"/>
                  <a:cs typeface="Microsoft JhengHei" charset="-120"/>
                </a:rPr>
                <a:t>並完成網上報名及付款；或</a:t>
              </a:r>
            </a:p>
            <a:p>
              <a:pPr marL="228600" indent="-228600">
                <a:buFont typeface="Arial" panose="020B0604020202020204" pitchFamily="34" charset="0"/>
                <a:buChar char="•"/>
              </a:pPr>
              <a:r>
                <a:rPr lang="zh-TW" altLang="en-US" sz="1050" dirty="0">
                  <a:solidFill>
                    <a:schemeClr val="tx1">
                      <a:lumMod val="75000"/>
                      <a:lumOff val="25000"/>
                    </a:schemeClr>
                  </a:solidFill>
                  <a:latin typeface="Microsoft JhengHei" charset="-120"/>
                  <a:ea typeface="Microsoft JhengHei" charset="-120"/>
                  <a:cs typeface="Microsoft JhengHei" charset="-120"/>
                </a:rPr>
                <a:t>請填妥報名表、連同劃線支票郵寄至香港生產力促進局</a:t>
              </a:r>
              <a:r>
                <a:rPr lang="en-US" altLang="zh-TW" sz="1050" dirty="0">
                  <a:solidFill>
                    <a:schemeClr val="tx1">
                      <a:lumMod val="75000"/>
                      <a:lumOff val="25000"/>
                    </a:schemeClr>
                  </a:solidFill>
                  <a:latin typeface="Microsoft JhengHei" charset="-120"/>
                  <a:ea typeface="Microsoft JhengHei" charset="-120"/>
                  <a:cs typeface="Microsoft JhengHei" charset="-120"/>
                </a:rPr>
                <a:t>: </a:t>
              </a:r>
              <a:r>
                <a:rPr lang="zh-TW" altLang="en-US" sz="1050" dirty="0">
                  <a:solidFill>
                    <a:schemeClr val="tx1">
                      <a:lumMod val="75000"/>
                      <a:lumOff val="25000"/>
                    </a:schemeClr>
                  </a:solidFill>
                  <a:latin typeface="Microsoft JhengHei" charset="-120"/>
                  <a:ea typeface="Microsoft JhengHei" charset="-120"/>
                  <a:cs typeface="Microsoft JhengHei" charset="-120"/>
                </a:rPr>
                <a:t>九龍達之路</a:t>
              </a:r>
              <a:r>
                <a:rPr lang="en-US" altLang="zh-TW" sz="1050" dirty="0">
                  <a:solidFill>
                    <a:schemeClr val="tx1">
                      <a:lumMod val="75000"/>
                      <a:lumOff val="25000"/>
                    </a:schemeClr>
                  </a:solidFill>
                  <a:latin typeface="Microsoft JhengHei" charset="-120"/>
                  <a:ea typeface="Microsoft JhengHei" charset="-120"/>
                  <a:cs typeface="Microsoft JhengHei" charset="-120"/>
                </a:rPr>
                <a:t>78</a:t>
              </a:r>
              <a:r>
                <a:rPr lang="zh-TW" altLang="en-US" sz="1050" dirty="0">
                  <a:solidFill>
                    <a:schemeClr val="tx1">
                      <a:lumMod val="75000"/>
                      <a:lumOff val="25000"/>
                    </a:schemeClr>
                  </a:solidFill>
                  <a:latin typeface="Microsoft JhengHei" charset="-120"/>
                  <a:ea typeface="Microsoft JhengHei" charset="-120"/>
                  <a:cs typeface="Microsoft JhengHei" charset="-120"/>
                </a:rPr>
                <a:t>號生產力大樓三樓（收件人</a:t>
              </a:r>
              <a:r>
                <a:rPr lang="en-US" altLang="zh-TW" sz="1050" dirty="0">
                  <a:solidFill>
                    <a:schemeClr val="tx1">
                      <a:lumMod val="75000"/>
                      <a:lumOff val="25000"/>
                    </a:schemeClr>
                  </a:solidFill>
                  <a:latin typeface="Microsoft JhengHei" charset="-120"/>
                  <a:ea typeface="Microsoft JhengHei" charset="-120"/>
                  <a:cs typeface="Microsoft JhengHei" charset="-120"/>
                </a:rPr>
                <a:t>: </a:t>
              </a:r>
              <a:r>
                <a:rPr lang="en-US" altLang="zh-TW" sz="1050" dirty="0" err="1">
                  <a:solidFill>
                    <a:schemeClr val="tx1">
                      <a:lumMod val="75000"/>
                      <a:lumOff val="25000"/>
                    </a:schemeClr>
                  </a:solidFill>
                  <a:latin typeface="Microsoft JhengHei" charset="-120"/>
                  <a:ea typeface="Microsoft JhengHei" charset="-120"/>
                  <a:cs typeface="Microsoft JhengHei" charset="-120"/>
                </a:rPr>
                <a:t>Ms</a:t>
              </a:r>
              <a:r>
                <a:rPr lang="en-US" altLang="zh-TW" sz="1050" dirty="0">
                  <a:solidFill>
                    <a:schemeClr val="tx1">
                      <a:lumMod val="75000"/>
                      <a:lumOff val="25000"/>
                    </a:schemeClr>
                  </a:solidFill>
                  <a:latin typeface="Microsoft JhengHei" charset="-120"/>
                  <a:ea typeface="Microsoft JhengHei" charset="-120"/>
                  <a:cs typeface="Microsoft JhengHei" charset="-120"/>
                </a:rPr>
                <a:t> KO, DTD</a:t>
              </a:r>
              <a:r>
                <a:rPr lang="zh-TW" altLang="en-US" sz="1050" dirty="0">
                  <a:solidFill>
                    <a:schemeClr val="tx1">
                      <a:lumMod val="75000"/>
                      <a:lumOff val="25000"/>
                    </a:schemeClr>
                  </a:solidFill>
                  <a:latin typeface="Microsoft JhengHei" charset="-120"/>
                  <a:ea typeface="Microsoft JhengHei" charset="-120"/>
                  <a:cs typeface="Microsoft JhengHei" charset="-120"/>
                </a:rPr>
                <a:t>）。請於信封上註明課程名稱及編號。報名表請於</a:t>
              </a:r>
              <a:r>
                <a:rPr lang="en-US" altLang="zh-TW" sz="1050" dirty="0">
                  <a:solidFill>
                    <a:schemeClr val="tx1">
                      <a:lumMod val="75000"/>
                      <a:lumOff val="25000"/>
                    </a:schemeClr>
                  </a:solidFill>
                  <a:latin typeface="Microsoft JhengHei" charset="-120"/>
                  <a:ea typeface="Microsoft JhengHei" charset="-120"/>
                  <a:cs typeface="Microsoft JhengHei" charset="-120"/>
                  <a:hlinkClick r:id="rId15"/>
                </a:rPr>
                <a:t>https://www.hkpcacademy.org</a:t>
              </a:r>
              <a:r>
                <a:rPr lang="zh-TW" altLang="en-US" sz="1050" dirty="0">
                  <a:solidFill>
                    <a:schemeClr val="tx1">
                      <a:lumMod val="75000"/>
                      <a:lumOff val="25000"/>
                    </a:schemeClr>
                  </a:solidFill>
                  <a:latin typeface="Microsoft JhengHei" charset="-120"/>
                  <a:ea typeface="Microsoft JhengHei" charset="-120"/>
                  <a:cs typeface="Microsoft JhengHei" charset="-120"/>
                </a:rPr>
                <a:t>下載。</a:t>
              </a:r>
              <a:endParaRPr lang="en-HK" altLang="zh-TW" sz="1050" dirty="0">
                <a:solidFill>
                  <a:schemeClr val="tx1">
                    <a:lumMod val="75000"/>
                    <a:lumOff val="25000"/>
                  </a:schemeClr>
                </a:solidFill>
                <a:latin typeface="Microsoft JhengHei" charset="-120"/>
                <a:ea typeface="Microsoft JhengHei" charset="-120"/>
                <a:cs typeface="Microsoft JhengHei" charset="-120"/>
              </a:endParaRPr>
            </a:p>
            <a:p>
              <a:r>
                <a:rPr lang="zh-TW" altLang="en-US" sz="800" b="1" u="sng" dirty="0">
                  <a:solidFill>
                    <a:srgbClr val="00001F"/>
                  </a:solidFill>
                  <a:latin typeface="Microsoft JhengHei" charset="-120"/>
                  <a:ea typeface="Microsoft JhengHei" charset="-120"/>
                  <a:cs typeface="Microsoft JhengHei" charset="-120"/>
                </a:rPr>
                <a:t>申請</a:t>
              </a:r>
              <a:r>
                <a:rPr lang="en-US" altLang="zh-TW" sz="800" b="1" u="sng" dirty="0">
                  <a:solidFill>
                    <a:srgbClr val="00001F"/>
                  </a:solidFill>
                  <a:latin typeface="Microsoft JhengHei" charset="-120"/>
                  <a:ea typeface="Microsoft JhengHei" charset="-120"/>
                  <a:cs typeface="Microsoft JhengHei" charset="-120"/>
                </a:rPr>
                <a:t>RTTP</a:t>
              </a:r>
              <a:r>
                <a:rPr lang="zh-TW" altLang="en-US" sz="800" b="1" u="sng" dirty="0">
                  <a:solidFill>
                    <a:srgbClr val="00001F"/>
                  </a:solidFill>
                  <a:latin typeface="Microsoft JhengHei" charset="-120"/>
                  <a:ea typeface="Microsoft JhengHei" charset="-120"/>
                  <a:cs typeface="Microsoft JhengHei" charset="-120"/>
                </a:rPr>
                <a:t>培訓資助</a:t>
              </a:r>
            </a:p>
            <a:p>
              <a:r>
                <a:rPr lang="zh-TW" altLang="en-US" sz="800" b="1" dirty="0">
                  <a:solidFill>
                    <a:srgbClr val="00001F"/>
                  </a:solidFill>
                  <a:latin typeface="Microsoft JhengHei" charset="-120"/>
                  <a:ea typeface="Microsoft JhengHei" charset="-120"/>
                  <a:cs typeface="Microsoft JhengHei" charset="-120"/>
                </a:rPr>
                <a:t>公司如需為僱員申請</a:t>
              </a:r>
              <a:r>
                <a:rPr lang="en-US" altLang="zh-TW" sz="800" b="1" dirty="0">
                  <a:solidFill>
                    <a:srgbClr val="00001F"/>
                  </a:solidFill>
                  <a:latin typeface="Microsoft JhengHei" charset="-120"/>
                  <a:ea typeface="Microsoft JhengHei" charset="-120"/>
                  <a:cs typeface="Microsoft JhengHei" charset="-120"/>
                </a:rPr>
                <a:t>RTTP</a:t>
              </a:r>
              <a:r>
                <a:rPr lang="zh-TW" altLang="en-US" sz="800" b="1" dirty="0">
                  <a:solidFill>
                    <a:srgbClr val="00001F"/>
                  </a:solidFill>
                  <a:latin typeface="Microsoft JhengHei" charset="-120"/>
                  <a:ea typeface="Microsoft JhengHei" charset="-120"/>
                  <a:cs typeface="Microsoft JhengHei" charset="-120"/>
                </a:rPr>
                <a:t>培訓資助，須於開課至少兩星期前於</a:t>
              </a:r>
              <a:r>
                <a:rPr lang="en-US" altLang="zh-TW" sz="800" b="1" dirty="0">
                  <a:solidFill>
                    <a:srgbClr val="00001F"/>
                  </a:solidFill>
                  <a:latin typeface="Microsoft JhengHei" charset="-120"/>
                  <a:ea typeface="Microsoft JhengHei" charset="-120"/>
                  <a:cs typeface="Microsoft JhengHei" charset="-120"/>
                  <a:hlinkClick r:id="rId16"/>
                </a:rPr>
                <a:t>https://rttp.vtc.edu.hk/rttp/login</a:t>
              </a:r>
              <a:r>
                <a:rPr lang="zh-TW" altLang="en-US" sz="800" b="1" dirty="0">
                  <a:solidFill>
                    <a:srgbClr val="00001F"/>
                  </a:solidFill>
                  <a:latin typeface="Microsoft JhengHei" charset="-120"/>
                  <a:ea typeface="Microsoft JhengHei" charset="-120"/>
                  <a:cs typeface="Microsoft JhengHei" charset="-120"/>
                </a:rPr>
                <a:t> 提交申請。另外，申請表連同證明文件亦可電郵至</a:t>
              </a:r>
              <a:r>
                <a:rPr lang="en-US" altLang="zh-TW" sz="800" b="1" dirty="0">
                  <a:solidFill>
                    <a:srgbClr val="00001F"/>
                  </a:solidFill>
                  <a:latin typeface="Microsoft JhengHei" charset="-120"/>
                  <a:ea typeface="Microsoft JhengHei" charset="-120"/>
                  <a:cs typeface="Microsoft JhengHei" charset="-120"/>
                </a:rPr>
                <a:t>rttp@vtc.edu.hk </a:t>
              </a:r>
              <a:r>
                <a:rPr lang="zh-TW" altLang="en-US" sz="800" b="1" dirty="0">
                  <a:solidFill>
                    <a:srgbClr val="00001F"/>
                  </a:solidFill>
                  <a:latin typeface="Microsoft JhengHei" charset="-120"/>
                  <a:ea typeface="Microsoft JhengHei" charset="-120"/>
                  <a:cs typeface="Microsoft JhengHei" charset="-120"/>
                </a:rPr>
                <a:t>提交予秘書處。</a:t>
              </a:r>
            </a:p>
            <a:p>
              <a:endParaRPr lang="zh-TW" altLang="en-US" sz="1050" dirty="0">
                <a:solidFill>
                  <a:schemeClr val="tx1">
                    <a:lumMod val="75000"/>
                    <a:lumOff val="25000"/>
                  </a:schemeClr>
                </a:solidFill>
                <a:latin typeface="Microsoft JhengHei" charset="-120"/>
                <a:ea typeface="Microsoft JhengHei" charset="-120"/>
                <a:cs typeface="Microsoft JhengHei" charset="-120"/>
              </a:endParaRPr>
            </a:p>
          </p:txBody>
        </p:sp>
        <p:sp>
          <p:nvSpPr>
            <p:cNvPr id="10" name="Subtitle 2">
              <a:extLst>
                <a:ext uri="{FF2B5EF4-FFF2-40B4-BE49-F238E27FC236}">
                  <a16:creationId xmlns:a16="http://schemas.microsoft.com/office/drawing/2014/main" id="{21D7ECD9-D283-F7A8-7B78-916C07513043}"/>
                </a:ext>
              </a:extLst>
            </p:cNvPr>
            <p:cNvSpPr txBox="1">
              <a:spLocks/>
            </p:cNvSpPr>
            <p:nvPr/>
          </p:nvSpPr>
          <p:spPr>
            <a:xfrm>
              <a:off x="297810" y="7024684"/>
              <a:ext cx="4074812" cy="320232"/>
            </a:xfrm>
            <a:prstGeom prst="rect">
              <a:avLst/>
            </a:prstGeom>
          </p:spPr>
          <p:txBody>
            <a:bodyPr vert="horz" lIns="91440" tIns="45720" rIns="91440" bIns="45720" rtlCol="0" anchor="t">
              <a:normAutofit fontScale="92500" lnSpcReduction="2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zh-TW" altLang="en-US" sz="1600" b="1" dirty="0">
                  <a:solidFill>
                    <a:schemeClr val="tx1">
                      <a:lumMod val="75000"/>
                      <a:lumOff val="25000"/>
                    </a:schemeClr>
                  </a:solidFill>
                  <a:latin typeface="Microsoft JhengHei" charset="-120"/>
                  <a:ea typeface="Microsoft JhengHei" charset="-120"/>
                  <a:cs typeface="Microsoft JhengHei" charset="-120"/>
                </a:rPr>
                <a:t>報名方法</a:t>
              </a:r>
            </a:p>
          </p:txBody>
        </p:sp>
      </p:grpSp>
      <p:sp>
        <p:nvSpPr>
          <p:cNvPr id="16" name="Rectangle 15">
            <a:extLst>
              <a:ext uri="{FF2B5EF4-FFF2-40B4-BE49-F238E27FC236}">
                <a16:creationId xmlns:a16="http://schemas.microsoft.com/office/drawing/2014/main" id="{4C54D452-F1F7-5230-58E6-7D32594006F4}"/>
              </a:ext>
            </a:extLst>
          </p:cNvPr>
          <p:cNvSpPr/>
          <p:nvPr/>
        </p:nvSpPr>
        <p:spPr>
          <a:xfrm>
            <a:off x="0" y="9517921"/>
            <a:ext cx="6858000" cy="388079"/>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charset="-120"/>
              <a:ea typeface="Microsoft JhengHei" charset="-120"/>
              <a:cs typeface="Microsoft JhengHei" charset="-120"/>
            </a:endParaRPr>
          </a:p>
        </p:txBody>
      </p:sp>
      <p:sp>
        <p:nvSpPr>
          <p:cNvPr id="18" name="TextBox 1">
            <a:extLst>
              <a:ext uri="{FF2B5EF4-FFF2-40B4-BE49-F238E27FC236}">
                <a16:creationId xmlns:a16="http://schemas.microsoft.com/office/drawing/2014/main" id="{98529523-5B8A-C5DC-6CE4-018D2408BAB5}"/>
              </a:ext>
            </a:extLst>
          </p:cNvPr>
          <p:cNvSpPr txBox="1"/>
          <p:nvPr/>
        </p:nvSpPr>
        <p:spPr>
          <a:xfrm>
            <a:off x="270302" y="9552854"/>
            <a:ext cx="6352175"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TW" altLang="en-US" sz="1400" dirty="0">
                <a:solidFill>
                  <a:srgbClr val="FFFFFF"/>
                </a:solidFill>
                <a:latin typeface="Microsoft JhengHei" charset="-120"/>
                <a:ea typeface="Microsoft JhengHei" charset="-120"/>
                <a:cs typeface="Microsoft JhengHei" charset="-120"/>
              </a:rPr>
              <a:t>查詢</a:t>
            </a:r>
            <a:r>
              <a:rPr lang="en-US" sz="1400" dirty="0">
                <a:solidFill>
                  <a:srgbClr val="FFFFFF"/>
                </a:solidFill>
                <a:latin typeface="Microsoft JhengHei" charset="-120"/>
                <a:ea typeface="Microsoft JhengHei" charset="-120"/>
                <a:cs typeface="Microsoft JhengHei" charset="-120"/>
              </a:rPr>
              <a:t>  </a:t>
            </a:r>
            <a:r>
              <a:rPr lang="en-US" sz="1400" dirty="0" err="1">
                <a:solidFill>
                  <a:srgbClr val="FFFFFF"/>
                </a:solidFill>
                <a:latin typeface="Microsoft JhengHei" charset="-120"/>
                <a:ea typeface="Microsoft JhengHei" charset="-120"/>
                <a:cs typeface="Microsoft JhengHei" charset="-120"/>
              </a:rPr>
              <a:t>Ms</a:t>
            </a:r>
            <a:r>
              <a:rPr lang="en-US" sz="1400" dirty="0">
                <a:solidFill>
                  <a:srgbClr val="FFFFFF"/>
                </a:solidFill>
                <a:latin typeface="Microsoft JhengHei" charset="-120"/>
                <a:ea typeface="Microsoft JhengHei" charset="-120"/>
                <a:cs typeface="Microsoft JhengHei" charset="-120"/>
              </a:rPr>
              <a:t> KO | +852 2788 5087 | training_2213@hkpc.org</a:t>
            </a:r>
          </a:p>
        </p:txBody>
      </p:sp>
    </p:spTree>
    <p:extLst>
      <p:ext uri="{BB962C8B-B14F-4D97-AF65-F5344CB8AC3E}">
        <p14:creationId xmlns:p14="http://schemas.microsoft.com/office/powerpoint/2010/main" val="288222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306FB33B-79BF-2BFD-430C-C8FE6DEB1E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2325"/>
          <a:stretch/>
        </p:blipFill>
        <p:spPr>
          <a:xfrm>
            <a:off x="1028" y="289742"/>
            <a:ext cx="6858000" cy="2663479"/>
          </a:xfrm>
          <a:prstGeom prst="rect">
            <a:avLst/>
          </a:prstGeom>
        </p:spPr>
      </p:pic>
      <p:grpSp>
        <p:nvGrpSpPr>
          <p:cNvPr id="4" name="Group 3">
            <a:extLst>
              <a:ext uri="{FF2B5EF4-FFF2-40B4-BE49-F238E27FC236}">
                <a16:creationId xmlns:a16="http://schemas.microsoft.com/office/drawing/2014/main" id="{1A4EC76C-5640-4DA4-9D99-CE6230D88764}"/>
              </a:ext>
            </a:extLst>
          </p:cNvPr>
          <p:cNvGrpSpPr/>
          <p:nvPr/>
        </p:nvGrpSpPr>
        <p:grpSpPr>
          <a:xfrm>
            <a:off x="112110" y="3017198"/>
            <a:ext cx="3316890" cy="3931841"/>
            <a:chOff x="169852" y="3281841"/>
            <a:chExt cx="2822844" cy="5291456"/>
          </a:xfrm>
        </p:grpSpPr>
        <p:sp>
          <p:nvSpPr>
            <p:cNvPr id="11" name="Rounded Rectangle 10"/>
            <p:cNvSpPr/>
            <p:nvPr/>
          </p:nvSpPr>
          <p:spPr>
            <a:xfrm>
              <a:off x="169852" y="3281841"/>
              <a:ext cx="2822844" cy="529145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
                <a:ea typeface="Yu Gothic Medium" panose="020B0500000000000000" pitchFamily="34" charset="-128"/>
              </a:endParaRPr>
            </a:p>
          </p:txBody>
        </p:sp>
        <p:sp>
          <p:nvSpPr>
            <p:cNvPr id="12" name="Content Placeholder 2"/>
            <p:cNvSpPr txBox="1">
              <a:spLocks/>
            </p:cNvSpPr>
            <p:nvPr/>
          </p:nvSpPr>
          <p:spPr>
            <a:xfrm>
              <a:off x="330175" y="3362006"/>
              <a:ext cx="2564382" cy="2772933"/>
            </a:xfrm>
            <a:prstGeom prst="rect">
              <a:avLst/>
            </a:prstGeom>
            <a:noFill/>
            <a:ln>
              <a:noFill/>
            </a:ln>
          </p:spPr>
          <p:txBody>
            <a:bodyPr anchor="t">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0" lvl="0">
                <a:spcBef>
                  <a:spcPts val="0"/>
                </a:spcBef>
                <a:spcAft>
                  <a:spcPts val="0"/>
                </a:spcAft>
              </a:pPr>
              <a:r>
                <a:rPr lang="en-US" sz="1000" dirty="0">
                  <a:solidFill>
                    <a:schemeClr val="tx1"/>
                  </a:solidFill>
                  <a:ea typeface="Times New Roman" panose="02020603050405020304" pitchFamily="18" charset="0"/>
                  <a:cs typeface="Calibri" panose="020F0502020204030204" pitchFamily="34" charset="0"/>
                </a:rPr>
                <a:t>The development of Artificial Intelligence (AI) has reached an explosive critical point, where it’s so powerful that it threatens to replace human being in the </a:t>
              </a:r>
              <a:r>
                <a:rPr lang="en-US" sz="1000" dirty="0" err="1">
                  <a:solidFill>
                    <a:schemeClr val="tx1"/>
                  </a:solidFill>
                  <a:ea typeface="Times New Roman" panose="02020603050405020304" pitchFamily="18" charset="0"/>
                  <a:cs typeface="Calibri" panose="020F0502020204030204" pitchFamily="34" charset="0"/>
                </a:rPr>
                <a:t>labour</a:t>
              </a:r>
              <a:r>
                <a:rPr lang="en-US" sz="1000" dirty="0">
                  <a:solidFill>
                    <a:schemeClr val="tx1"/>
                  </a:solidFill>
                  <a:ea typeface="Times New Roman" panose="02020603050405020304" pitchFamily="18" charset="0"/>
                  <a:cs typeface="Calibri" panose="020F0502020204030204" pitchFamily="34" charset="0"/>
                </a:rPr>
                <a:t> market. </a:t>
              </a:r>
              <a:r>
                <a:rPr lang="en-US" sz="1000" dirty="0" err="1">
                  <a:solidFill>
                    <a:schemeClr val="tx1"/>
                  </a:solidFill>
                  <a:ea typeface="Times New Roman" panose="02020603050405020304" pitchFamily="18" charset="0"/>
                  <a:cs typeface="Calibri" panose="020F0502020204030204" pitchFamily="34" charset="0"/>
                </a:rPr>
                <a:t>OpenAI's</a:t>
              </a:r>
              <a:r>
                <a:rPr lang="en-US" sz="1000" dirty="0">
                  <a:solidFill>
                    <a:schemeClr val="tx1"/>
                  </a:solidFill>
                  <a:ea typeface="Times New Roman" panose="02020603050405020304" pitchFamily="18" charset="0"/>
                  <a:cs typeface="Calibri" panose="020F0502020204030204" pitchFamily="34" charset="0"/>
                </a:rPr>
                <a:t> latest AI </a:t>
              </a:r>
              <a:r>
                <a:rPr lang="en-US" sz="1000" dirty="0" err="1">
                  <a:solidFill>
                    <a:schemeClr val="tx1"/>
                  </a:solidFill>
                  <a:ea typeface="Times New Roman" panose="02020603050405020304" pitchFamily="18" charset="0"/>
                  <a:cs typeface="Calibri" panose="020F0502020204030204" pitchFamily="34" charset="0"/>
                </a:rPr>
                <a:t>ChatGPT</a:t>
              </a:r>
              <a:r>
                <a:rPr lang="en-US" sz="1000" dirty="0">
                  <a:solidFill>
                    <a:schemeClr val="tx1"/>
                  </a:solidFill>
                  <a:ea typeface="Times New Roman" panose="02020603050405020304" pitchFamily="18" charset="0"/>
                  <a:cs typeface="Calibri" panose="020F0502020204030204" pitchFamily="34" charset="0"/>
                </a:rPr>
                <a:t> and Dall-E is capable of making legal contracts, medical diagnosis, business copywriting, customer service, story writing, or even academic papers, computer programs that invade computers, art generation, just to name a few. In fact, </a:t>
              </a:r>
              <a:r>
                <a:rPr lang="en-US" sz="1000" dirty="0" err="1">
                  <a:solidFill>
                    <a:schemeClr val="tx1"/>
                  </a:solidFill>
                  <a:ea typeface="Times New Roman" panose="02020603050405020304" pitchFamily="18" charset="0"/>
                  <a:cs typeface="Calibri" panose="020F0502020204030204" pitchFamily="34" charset="0"/>
                </a:rPr>
                <a:t>ChatGPT</a:t>
              </a:r>
              <a:r>
                <a:rPr lang="en-US" sz="1000" dirty="0">
                  <a:solidFill>
                    <a:schemeClr val="tx1"/>
                  </a:solidFill>
                  <a:ea typeface="Times New Roman" panose="02020603050405020304" pitchFamily="18" charset="0"/>
                  <a:cs typeface="Calibri" panose="020F0502020204030204" pitchFamily="34" charset="0"/>
                </a:rPr>
                <a:t> is a set of "text generation" technology, letting AI make judgments through the text you input, and produce corresponding responses. As </a:t>
              </a:r>
              <a:r>
                <a:rPr lang="en-US" sz="1000" dirty="0" err="1">
                  <a:solidFill>
                    <a:schemeClr val="tx1"/>
                  </a:solidFill>
                  <a:ea typeface="Times New Roman" panose="02020603050405020304" pitchFamily="18" charset="0"/>
                  <a:cs typeface="Calibri" panose="020F0502020204030204" pitchFamily="34" charset="0"/>
                </a:rPr>
                <a:t>ChatGPT</a:t>
              </a:r>
              <a:r>
                <a:rPr lang="en-US" sz="1000" dirty="0">
                  <a:solidFill>
                    <a:schemeClr val="tx1"/>
                  </a:solidFill>
                  <a:ea typeface="Times New Roman" panose="02020603050405020304" pitchFamily="18" charset="0"/>
                  <a:cs typeface="Calibri" panose="020F0502020204030204" pitchFamily="34" charset="0"/>
                </a:rPr>
                <a:t> becomes more mature, the search engine giant Google may be subversively affected too, and it is bound to affect the global entrepreneurial environment. </a:t>
              </a:r>
            </a:p>
            <a:p>
              <a:pPr marR="0" lvl="0">
                <a:spcBef>
                  <a:spcPts val="0"/>
                </a:spcBef>
                <a:spcAft>
                  <a:spcPts val="0"/>
                </a:spcAft>
              </a:pPr>
              <a:endParaRPr lang="en-US" sz="1000" dirty="0">
                <a:solidFill>
                  <a:schemeClr val="tx1"/>
                </a:solidFill>
                <a:ea typeface="Times New Roman" panose="02020603050405020304" pitchFamily="18" charset="0"/>
                <a:cs typeface="Calibri" panose="020F0502020204030204" pitchFamily="34" charset="0"/>
              </a:endParaRPr>
            </a:p>
            <a:p>
              <a:pPr marR="0" lvl="0">
                <a:spcBef>
                  <a:spcPts val="0"/>
                </a:spcBef>
                <a:spcAft>
                  <a:spcPts val="0"/>
                </a:spcAft>
              </a:pPr>
              <a:r>
                <a:rPr lang="en-US" sz="1000" dirty="0">
                  <a:solidFill>
                    <a:schemeClr val="tx1"/>
                  </a:solidFill>
                  <a:ea typeface="Times New Roman" panose="02020603050405020304" pitchFamily="18" charset="0"/>
                  <a:cs typeface="Calibri" panose="020F0502020204030204" pitchFamily="34" charset="0"/>
                </a:rPr>
                <a:t>In this hands-on master course, you will learn how to harness the power of </a:t>
              </a:r>
              <a:r>
                <a:rPr lang="en-US" sz="1000" dirty="0" err="1">
                  <a:solidFill>
                    <a:schemeClr val="tx1"/>
                  </a:solidFill>
                  <a:ea typeface="Times New Roman" panose="02020603050405020304" pitchFamily="18" charset="0"/>
                  <a:cs typeface="Calibri" panose="020F0502020204030204" pitchFamily="34" charset="0"/>
                </a:rPr>
                <a:t>ChatGPT</a:t>
              </a:r>
              <a:r>
                <a:rPr lang="en-US" sz="1000" dirty="0">
                  <a:solidFill>
                    <a:schemeClr val="tx1"/>
                  </a:solidFill>
                  <a:ea typeface="Times New Roman" panose="02020603050405020304" pitchFamily="18" charset="0"/>
                  <a:cs typeface="Calibri" panose="020F0502020204030204" pitchFamily="34" charset="0"/>
                </a:rPr>
                <a:t> and Dall-E, a cutting-edge AI tool, to produce high-quality content for various occasions. Whatever industry you’re from, these new technologies will bring impacts that you’ve never imagined.</a:t>
              </a:r>
            </a:p>
            <a:p>
              <a:pPr marR="0" lvl="0">
                <a:spcBef>
                  <a:spcPts val="0"/>
                </a:spcBef>
                <a:spcAft>
                  <a:spcPts val="0"/>
                </a:spcAft>
              </a:pPr>
              <a:r>
                <a:rPr lang="en-US" sz="1000" dirty="0">
                  <a:solidFill>
                    <a:schemeClr val="tx1"/>
                  </a:solidFill>
                  <a:ea typeface="Times New Roman" panose="02020603050405020304" pitchFamily="18" charset="0"/>
                  <a:cs typeface="Calibri" panose="020F0502020204030204" pitchFamily="34" charset="0"/>
                </a:rPr>
                <a:t>Upon completion of the course, you will have a fundamental understanding of how to use </a:t>
              </a:r>
              <a:r>
                <a:rPr lang="en-US" sz="1000" dirty="0" err="1">
                  <a:solidFill>
                    <a:schemeClr val="tx1"/>
                  </a:solidFill>
                  <a:ea typeface="Times New Roman" panose="02020603050405020304" pitchFamily="18" charset="0"/>
                  <a:cs typeface="Calibri" panose="020F0502020204030204" pitchFamily="34" charset="0"/>
                </a:rPr>
                <a:t>ChatGPT</a:t>
              </a:r>
              <a:r>
                <a:rPr lang="en-US" sz="1000" dirty="0">
                  <a:solidFill>
                    <a:schemeClr val="tx1"/>
                  </a:solidFill>
                  <a:ea typeface="Times New Roman" panose="02020603050405020304" pitchFamily="18" charset="0"/>
                  <a:cs typeface="Calibri" panose="020F0502020204030204" pitchFamily="34" charset="0"/>
                </a:rPr>
                <a:t> and Dall-E to produce high-quality content for business, automating your workload and saving you time and effort. </a:t>
              </a:r>
            </a:p>
          </p:txBody>
        </p:sp>
      </p:grpSp>
      <p:graphicFrame>
        <p:nvGraphicFramePr>
          <p:cNvPr id="21" name="Table 20"/>
          <p:cNvGraphicFramePr>
            <a:graphicFrameLocks noGrp="1"/>
          </p:cNvGraphicFramePr>
          <p:nvPr>
            <p:extLst>
              <p:ext uri="{D42A27DB-BD31-4B8C-83A1-F6EECF244321}">
                <p14:modId xmlns:p14="http://schemas.microsoft.com/office/powerpoint/2010/main" val="1736238482"/>
              </p:ext>
            </p:extLst>
          </p:nvPr>
        </p:nvGraphicFramePr>
        <p:xfrm>
          <a:off x="3617383" y="3016155"/>
          <a:ext cx="3152130" cy="3931841"/>
        </p:xfrm>
        <a:graphic>
          <a:graphicData uri="http://schemas.openxmlformats.org/drawingml/2006/table">
            <a:tbl>
              <a:tblPr bandRow="1">
                <a:tableStyleId>{5940675A-B579-460E-94D1-54222C63F5DA}</a:tableStyleId>
              </a:tblPr>
              <a:tblGrid>
                <a:gridCol w="1322917">
                  <a:extLst>
                    <a:ext uri="{9D8B030D-6E8A-4147-A177-3AD203B41FA5}">
                      <a16:colId xmlns:a16="http://schemas.microsoft.com/office/drawing/2014/main" val="2786059022"/>
                    </a:ext>
                  </a:extLst>
                </a:gridCol>
                <a:gridCol w="1829213">
                  <a:extLst>
                    <a:ext uri="{9D8B030D-6E8A-4147-A177-3AD203B41FA5}">
                      <a16:colId xmlns:a16="http://schemas.microsoft.com/office/drawing/2014/main" val="477903206"/>
                    </a:ext>
                  </a:extLst>
                </a:gridCol>
              </a:tblGrid>
              <a:tr h="490731">
                <a:tc>
                  <a:txBody>
                    <a:bodyPr/>
                    <a:lstStyle/>
                    <a:p>
                      <a:r>
                        <a:rPr lang="en-HK" sz="1200" dirty="0">
                          <a:solidFill>
                            <a:schemeClr val="bg1"/>
                          </a:solidFill>
                          <a:latin typeface="+mn-lt"/>
                          <a:ea typeface="Yu Gothic Medium"/>
                          <a:cs typeface="Arial"/>
                        </a:rPr>
                        <a:t>Programme Code</a:t>
                      </a:r>
                      <a:endParaRPr lang="en-US" sz="1200" dirty="0">
                        <a:solidFill>
                          <a:schemeClr val="bg1"/>
                        </a:solidFill>
                        <a:latin typeface="+mn-lt"/>
                        <a:ea typeface="Yu Gothic Medium"/>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88A7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10014258-01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0779896"/>
                  </a:ext>
                </a:extLst>
              </a:tr>
              <a:tr h="847547">
                <a:tc>
                  <a:txBody>
                    <a:bodyPr/>
                    <a:lstStyle/>
                    <a:p>
                      <a:r>
                        <a:rPr lang="en-HK" sz="1200" dirty="0">
                          <a:solidFill>
                            <a:schemeClr val="bg1"/>
                          </a:solidFill>
                          <a:latin typeface="+mn-lt"/>
                          <a:ea typeface="Yu Gothic Medium"/>
                          <a:cs typeface="Arial"/>
                        </a:rPr>
                        <a:t>Date</a:t>
                      </a:r>
                      <a:r>
                        <a:rPr lang="en-HK" sz="1200" baseline="0" dirty="0">
                          <a:solidFill>
                            <a:schemeClr val="bg1"/>
                          </a:solidFill>
                          <a:latin typeface="+mn-lt"/>
                          <a:ea typeface="Yu Gothic Medium"/>
                          <a:cs typeface="Arial"/>
                        </a:rPr>
                        <a:t> &amp; Time</a:t>
                      </a:r>
                      <a:endParaRPr lang="en-US" sz="1200" dirty="0">
                        <a:solidFill>
                          <a:schemeClr val="bg1"/>
                        </a:solidFill>
                        <a:latin typeface="+mn-lt"/>
                        <a:ea typeface="Yu Gothic Medium"/>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09F9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微軟正黑體" panose="020B0604030504040204" pitchFamily="34" charset="-120"/>
                          <a:ea typeface="微軟正黑體" panose="020B0604030504040204" pitchFamily="34" charset="-120"/>
                          <a:cs typeface="+mn-cs"/>
                        </a:rPr>
                        <a:t>30, 31 Mar 2023</a:t>
                      </a:r>
                      <a:endParaRPr lang="en-US" sz="1200" dirty="0">
                        <a:solidFill>
                          <a:schemeClr val="tx1"/>
                        </a:solidFill>
                        <a:latin typeface="微軟正黑體" panose="020B0604030504040204" pitchFamily="34" charset="-120"/>
                        <a:ea typeface="微軟正黑體" panose="020B0604030504040204" pitchFamily="34" charset="-12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HK" sz="1200" dirty="0">
                          <a:solidFill>
                            <a:schemeClr val="tx1"/>
                          </a:solidFill>
                          <a:latin typeface="+mn-lt"/>
                          <a:ea typeface="Yu Gothic Medium"/>
                        </a:rPr>
                        <a:t>1900-2200</a:t>
                      </a:r>
                      <a:endParaRPr lang="en-US" sz="1200" dirty="0">
                        <a:solidFill>
                          <a:schemeClr val="tx1"/>
                        </a:solidFill>
                        <a:latin typeface="+mn-lt"/>
                        <a:ea typeface="Yu Gothic Medium"/>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85720401"/>
                  </a:ext>
                </a:extLst>
              </a:tr>
              <a:tr h="876004">
                <a:tc>
                  <a:txBody>
                    <a:bodyPr/>
                    <a:lstStyle/>
                    <a:p>
                      <a:r>
                        <a:rPr lang="en-HK" sz="1200" dirty="0">
                          <a:solidFill>
                            <a:schemeClr val="bg1"/>
                          </a:solidFill>
                          <a:latin typeface="+mn-lt"/>
                          <a:ea typeface="Yu Gothic Medium"/>
                          <a:cs typeface="Arial"/>
                        </a:rPr>
                        <a:t>Venue</a:t>
                      </a:r>
                      <a:endParaRPr lang="en-US" sz="1200" dirty="0">
                        <a:solidFill>
                          <a:schemeClr val="bg1"/>
                        </a:solidFill>
                        <a:latin typeface="+mn-lt"/>
                        <a:ea typeface="Yu Gothic Medium"/>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88B71"/>
                    </a:solidFill>
                  </a:tcPr>
                </a:tc>
                <a:tc>
                  <a:txBody>
                    <a:bodyPr/>
                    <a:lstStyle/>
                    <a:p>
                      <a:r>
                        <a:rPr lang="en-US" sz="1200" dirty="0">
                          <a:solidFill>
                            <a:schemeClr val="tx1"/>
                          </a:solidFill>
                        </a:rPr>
                        <a:t>HKPC Building, 78 Tat Chee Avenue, Kowloon Tong</a:t>
                      </a:r>
                      <a:endParaRPr lang="en-US" sz="1200" dirty="0">
                        <a:solidFill>
                          <a:schemeClr val="tx1"/>
                        </a:solidFill>
                        <a:latin typeface="+mn-lt"/>
                        <a:ea typeface="Yu Gothic Medium"/>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81969495"/>
                  </a:ext>
                </a:extLst>
              </a:tr>
              <a:tr h="490731">
                <a:tc>
                  <a:txBody>
                    <a:bodyPr/>
                    <a:lstStyle/>
                    <a:p>
                      <a:r>
                        <a:rPr lang="en-HK" sz="1200" dirty="0">
                          <a:solidFill>
                            <a:schemeClr val="bg1"/>
                          </a:solidFill>
                          <a:latin typeface="+mn-lt"/>
                          <a:ea typeface="Yu Gothic Medium"/>
                          <a:cs typeface="Arial"/>
                        </a:rPr>
                        <a:t>Medium</a:t>
                      </a:r>
                      <a:endParaRPr lang="en-US" sz="1200" dirty="0">
                        <a:solidFill>
                          <a:schemeClr val="bg1"/>
                        </a:solidFill>
                        <a:latin typeface="+mn-lt"/>
                        <a:ea typeface="Yu Gothic Medium"/>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09F96"/>
                    </a:solidFill>
                  </a:tcPr>
                </a:tc>
                <a:tc>
                  <a:txBody>
                    <a:bodyPr/>
                    <a:lstStyle/>
                    <a:p>
                      <a:r>
                        <a:rPr lang="en-HK" sz="1200" dirty="0">
                          <a:solidFill>
                            <a:schemeClr val="tx1"/>
                          </a:solidFill>
                          <a:latin typeface="+mn-lt"/>
                          <a:ea typeface="Yu Gothic Medium"/>
                        </a:rPr>
                        <a:t>Cantonese</a:t>
                      </a:r>
                      <a:endParaRPr lang="en-US" sz="1200" dirty="0">
                        <a:solidFill>
                          <a:schemeClr val="tx1"/>
                        </a:solidFill>
                        <a:latin typeface="+mn-lt"/>
                        <a:ea typeface="Yu Gothic Medium"/>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7240801"/>
                  </a:ext>
                </a:extLst>
              </a:tr>
              <a:tr h="1226828">
                <a:tc>
                  <a:txBody>
                    <a:bodyPr/>
                    <a:lstStyle/>
                    <a:p>
                      <a:r>
                        <a:rPr lang="en-HK" sz="1200" dirty="0">
                          <a:solidFill>
                            <a:schemeClr val="bg1"/>
                          </a:solidFill>
                          <a:latin typeface="+mn-lt"/>
                          <a:ea typeface="Yu Gothic Medium"/>
                          <a:cs typeface="Arial"/>
                        </a:rPr>
                        <a:t>Course fee</a:t>
                      </a:r>
                      <a:endParaRPr lang="en-US" sz="1200" dirty="0">
                        <a:solidFill>
                          <a:schemeClr val="bg1"/>
                        </a:solidFill>
                        <a:latin typeface="+mn-lt"/>
                        <a:ea typeface="Yu Gothic Medium"/>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88B71"/>
                    </a:solidFill>
                  </a:tcPr>
                </a:tc>
                <a:tc>
                  <a:txBody>
                    <a:bodyPr/>
                    <a:lstStyle/>
                    <a:p>
                      <a:r>
                        <a:rPr lang="en-US" sz="1200" dirty="0">
                          <a:solidFill>
                            <a:schemeClr val="tx1"/>
                          </a:solidFill>
                          <a:latin typeface="+mn-lt"/>
                          <a:ea typeface="Yu Gothic Medium"/>
                        </a:rPr>
                        <a:t>HK$2,4</a:t>
                      </a:r>
                      <a:r>
                        <a:rPr lang="en-US" altLang="zh-TW" sz="1200" dirty="0">
                          <a:solidFill>
                            <a:schemeClr val="tx1"/>
                          </a:solidFill>
                          <a:latin typeface="+mn-lt"/>
                          <a:ea typeface="Yu Gothic Medium"/>
                        </a:rPr>
                        <a:t>00</a:t>
                      </a:r>
                      <a:endParaRPr lang="en-US" sz="1200" dirty="0">
                        <a:solidFill>
                          <a:schemeClr val="tx1"/>
                        </a:solidFill>
                        <a:latin typeface="+mn-lt"/>
                        <a:ea typeface="Yu Gothic Medium"/>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900" i="1" dirty="0">
                          <a:solidFill>
                            <a:schemeClr val="tx1"/>
                          </a:solidFill>
                        </a:rPr>
                        <a:t>(</a:t>
                      </a:r>
                      <a:r>
                        <a:rPr lang="en-HK" sz="900" i="1" dirty="0">
                          <a:solidFill>
                            <a:schemeClr val="tx1"/>
                          </a:solidFill>
                        </a:rPr>
                        <a:t>Group discount will be offered to enrolment of 2 people or above, please contact us for details)</a:t>
                      </a:r>
                      <a:endParaRPr lang="en-US" sz="900" i="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98147033"/>
                  </a:ext>
                </a:extLst>
              </a:tr>
            </a:tbl>
          </a:graphicData>
        </a:graphic>
      </p:graphicFrame>
      <p:grpSp>
        <p:nvGrpSpPr>
          <p:cNvPr id="16" name="Group 15"/>
          <p:cNvGrpSpPr/>
          <p:nvPr/>
        </p:nvGrpSpPr>
        <p:grpSpPr>
          <a:xfrm>
            <a:off x="-318" y="-62254"/>
            <a:ext cx="6858000" cy="3019216"/>
            <a:chOff x="-6955874" y="3212860"/>
            <a:chExt cx="6858000" cy="3019216"/>
          </a:xfrm>
        </p:grpSpPr>
        <p:pic>
          <p:nvPicPr>
            <p:cNvPr id="83" name="Picture 82"/>
            <p:cNvPicPr>
              <a:picLocks noChangeAspect="1"/>
            </p:cNvPicPr>
            <p:nvPr/>
          </p:nvPicPr>
          <p:blipFill rotWithShape="1">
            <a:blip r:embed="rId3" cstate="print">
              <a:extLst>
                <a:ext uri="{28A0092B-C50C-407E-A947-70E740481C1C}">
                  <a14:useLocalDpi xmlns:a14="http://schemas.microsoft.com/office/drawing/2010/main" val="0"/>
                </a:ext>
              </a:extLst>
            </a:blip>
            <a:srcRect t="80408"/>
            <a:stretch/>
          </p:blipFill>
          <p:spPr>
            <a:xfrm>
              <a:off x="-6955874" y="5579632"/>
              <a:ext cx="6858000" cy="652444"/>
            </a:xfrm>
            <a:prstGeom prst="rect">
              <a:avLst/>
            </a:prstGeom>
          </p:spPr>
        </p:pic>
        <p:pic>
          <p:nvPicPr>
            <p:cNvPr id="84" name="Picture 83"/>
            <p:cNvPicPr>
              <a:picLocks noChangeAspect="1"/>
            </p:cNvPicPr>
            <p:nvPr/>
          </p:nvPicPr>
          <p:blipFill rotWithShape="1">
            <a:blip r:embed="rId3" cstate="print">
              <a:extLst>
                <a:ext uri="{28A0092B-C50C-407E-A947-70E740481C1C}">
                  <a14:useLocalDpi xmlns:a14="http://schemas.microsoft.com/office/drawing/2010/main" val="0"/>
                </a:ext>
              </a:extLst>
            </a:blip>
            <a:srcRect b="70802"/>
            <a:stretch/>
          </p:blipFill>
          <p:spPr>
            <a:xfrm>
              <a:off x="-6955874" y="3212860"/>
              <a:ext cx="6858000" cy="972349"/>
            </a:xfrm>
            <a:prstGeom prst="rect">
              <a:avLst/>
            </a:prstGeom>
          </p:spPr>
        </p:pic>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8230" y="3325897"/>
              <a:ext cx="1939072" cy="585339"/>
            </a:xfrm>
            <a:prstGeom prst="rect">
              <a:avLst/>
            </a:prstGeom>
          </p:spPr>
        </p:pic>
      </p:grpSp>
      <p:grpSp>
        <p:nvGrpSpPr>
          <p:cNvPr id="6" name="Group 5">
            <a:extLst>
              <a:ext uri="{FF2B5EF4-FFF2-40B4-BE49-F238E27FC236}">
                <a16:creationId xmlns:a16="http://schemas.microsoft.com/office/drawing/2014/main" id="{1D507774-7F28-4C94-84BF-1F3A69309832}"/>
              </a:ext>
            </a:extLst>
          </p:cNvPr>
          <p:cNvGrpSpPr/>
          <p:nvPr/>
        </p:nvGrpSpPr>
        <p:grpSpPr>
          <a:xfrm>
            <a:off x="-8966" y="7131155"/>
            <a:ext cx="6866648" cy="1822021"/>
            <a:chOff x="-29934" y="2385334"/>
            <a:chExt cx="6866648" cy="1292422"/>
          </a:xfrm>
        </p:grpSpPr>
        <p:sp>
          <p:nvSpPr>
            <p:cNvPr id="7" name="Rounded Rectangle 12">
              <a:extLst>
                <a:ext uri="{FF2B5EF4-FFF2-40B4-BE49-F238E27FC236}">
                  <a16:creationId xmlns:a16="http://schemas.microsoft.com/office/drawing/2014/main" id="{B7B8DB76-5B94-3E89-78FC-FEF2BB7636A9}"/>
                </a:ext>
              </a:extLst>
            </p:cNvPr>
            <p:cNvSpPr/>
            <p:nvPr/>
          </p:nvSpPr>
          <p:spPr>
            <a:xfrm>
              <a:off x="-29934" y="2385334"/>
              <a:ext cx="6866648" cy="932172"/>
            </a:xfrm>
            <a:prstGeom prst="roundRect">
              <a:avLst>
                <a:gd name="adj" fmla="val 0"/>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 dirty="0"/>
            </a:p>
          </p:txBody>
        </p:sp>
        <p:sp>
          <p:nvSpPr>
            <p:cNvPr id="8" name="Subtitle 2">
              <a:extLst>
                <a:ext uri="{FF2B5EF4-FFF2-40B4-BE49-F238E27FC236}">
                  <a16:creationId xmlns:a16="http://schemas.microsoft.com/office/drawing/2014/main" id="{5F383447-FB58-FD74-7643-47C51ADF8152}"/>
                </a:ext>
              </a:extLst>
            </p:cNvPr>
            <p:cNvSpPr txBox="1">
              <a:spLocks/>
            </p:cNvSpPr>
            <p:nvPr/>
          </p:nvSpPr>
          <p:spPr>
            <a:xfrm>
              <a:off x="239808" y="2444365"/>
              <a:ext cx="6376243" cy="863263"/>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en-US" altLang="zh-TW" b="1" dirty="0"/>
                <a:t>Course Highlight</a:t>
              </a:r>
            </a:p>
            <a:p>
              <a:pPr marL="171450" indent="-171450" algn="just">
                <a:buFont typeface="Arial" panose="020B0604020202020204" pitchFamily="34" charset="0"/>
                <a:buChar char="•"/>
              </a:pPr>
              <a:r>
                <a:rPr lang="en-US" altLang="zh-TW" dirty="0"/>
                <a:t>One of the very few local courses conducted in Cantonese </a:t>
              </a:r>
            </a:p>
            <a:p>
              <a:pPr marL="171450" indent="-171450" algn="just">
                <a:buFont typeface="Arial" panose="020B0604020202020204" pitchFamily="34" charset="0"/>
                <a:buChar char="•"/>
              </a:pPr>
              <a:r>
                <a:rPr lang="en-US" altLang="zh-TW" dirty="0"/>
                <a:t>Live </a:t>
              </a:r>
              <a:r>
                <a:rPr lang="en-US" altLang="zh-TW" dirty="0" err="1"/>
                <a:t>ChatGPT</a:t>
              </a:r>
              <a:r>
                <a:rPr lang="en-US" altLang="zh-TW" dirty="0"/>
                <a:t> &amp; Dall-E demo and hands-on activities </a:t>
              </a:r>
            </a:p>
            <a:p>
              <a:pPr marL="171450" indent="-171450" algn="just">
                <a:buFont typeface="Arial" panose="020B0604020202020204" pitchFamily="34" charset="0"/>
                <a:buChar char="•"/>
              </a:pPr>
              <a:r>
                <a:rPr lang="en-US" altLang="zh-TW" dirty="0"/>
                <a:t>Taught by industry veteran with 20 years of IT experience</a:t>
              </a:r>
            </a:p>
          </p:txBody>
        </p:sp>
        <p:sp>
          <p:nvSpPr>
            <p:cNvPr id="9" name="Subtitle 2">
              <a:extLst>
                <a:ext uri="{FF2B5EF4-FFF2-40B4-BE49-F238E27FC236}">
                  <a16:creationId xmlns:a16="http://schemas.microsoft.com/office/drawing/2014/main" id="{B25EB8E5-4F62-1D38-2552-427393EABA03}"/>
                </a:ext>
              </a:extLst>
            </p:cNvPr>
            <p:cNvSpPr txBox="1">
              <a:spLocks/>
            </p:cNvSpPr>
            <p:nvPr/>
          </p:nvSpPr>
          <p:spPr>
            <a:xfrm>
              <a:off x="207180" y="2763724"/>
              <a:ext cx="4074812" cy="914032"/>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sz="1150" b="1" dirty="0"/>
            </a:p>
          </p:txBody>
        </p:sp>
      </p:grpSp>
      <p:sp>
        <p:nvSpPr>
          <p:cNvPr id="10" name="TextBox 9">
            <a:extLst>
              <a:ext uri="{FF2B5EF4-FFF2-40B4-BE49-F238E27FC236}">
                <a16:creationId xmlns:a16="http://schemas.microsoft.com/office/drawing/2014/main" id="{DB375499-FE47-1F2C-2D41-2CF226C62AC3}"/>
              </a:ext>
            </a:extLst>
          </p:cNvPr>
          <p:cNvSpPr txBox="1"/>
          <p:nvPr/>
        </p:nvSpPr>
        <p:spPr>
          <a:xfrm>
            <a:off x="300492" y="791205"/>
            <a:ext cx="3537811" cy="606256"/>
          </a:xfrm>
          <a:prstGeom prst="rect">
            <a:avLst/>
          </a:prstGeom>
          <a:noFill/>
        </p:spPr>
        <p:txBody>
          <a:bodyPr wrap="square">
            <a:spAutoFit/>
          </a:bodyPr>
          <a:lstStyle/>
          <a:p>
            <a:pPr marL="0" marR="0">
              <a:lnSpc>
                <a:spcPct val="107000"/>
              </a:lnSpc>
              <a:spcBef>
                <a:spcPts val="0"/>
              </a:spcBef>
              <a:spcAft>
                <a:spcPts val="800"/>
              </a:spcAft>
            </a:pPr>
            <a:r>
              <a:rPr lang="en-HK" sz="1600" b="1" dirty="0">
                <a:effectLst/>
                <a:ea typeface="PMingLiU" panose="02020500000000000000" pitchFamily="18" charset="-120"/>
                <a:cs typeface="Times New Roman" panose="02020603050405020304" pitchFamily="18" charset="0"/>
              </a:rPr>
              <a:t>Artificial Intelligence: Introduction to </a:t>
            </a:r>
            <a:r>
              <a:rPr lang="en-HK" sz="1600" b="1" dirty="0" err="1">
                <a:effectLst/>
                <a:ea typeface="PMingLiU" panose="02020500000000000000" pitchFamily="18" charset="-120"/>
                <a:cs typeface="Times New Roman" panose="02020603050405020304" pitchFamily="18" charset="0"/>
              </a:rPr>
              <a:t>ChatGPT</a:t>
            </a:r>
            <a:r>
              <a:rPr lang="en-HK" sz="1600" b="1" dirty="0">
                <a:effectLst/>
                <a:ea typeface="PMingLiU" panose="02020500000000000000" pitchFamily="18" charset="-120"/>
                <a:cs typeface="Times New Roman" panose="02020603050405020304" pitchFamily="18" charset="0"/>
              </a:rPr>
              <a:t> &amp; Dall-E</a:t>
            </a:r>
            <a:endParaRPr lang="en-HK" sz="1600" dirty="0">
              <a:effectLst/>
              <a:ea typeface="PMingLiU" panose="02020500000000000000" pitchFamily="18" charset="-120"/>
              <a:cs typeface="Times New Roman" panose="02020603050405020304" pitchFamily="18" charset="0"/>
            </a:endParaRPr>
          </a:p>
        </p:txBody>
      </p:sp>
      <p:sp>
        <p:nvSpPr>
          <p:cNvPr id="13" name="Rectangle 12">
            <a:extLst>
              <a:ext uri="{FF2B5EF4-FFF2-40B4-BE49-F238E27FC236}">
                <a16:creationId xmlns:a16="http://schemas.microsoft.com/office/drawing/2014/main" id="{AEAE9BC4-C14D-705E-2203-A67A6A3166A5}"/>
              </a:ext>
            </a:extLst>
          </p:cNvPr>
          <p:cNvSpPr/>
          <p:nvPr/>
        </p:nvSpPr>
        <p:spPr>
          <a:xfrm>
            <a:off x="0" y="9581370"/>
            <a:ext cx="6858000" cy="324629"/>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
            <a:extLst>
              <a:ext uri="{FF2B5EF4-FFF2-40B4-BE49-F238E27FC236}">
                <a16:creationId xmlns:a16="http://schemas.microsoft.com/office/drawing/2014/main" id="{DB455E7C-2414-E90C-16C7-F49B04CEC934}"/>
              </a:ext>
            </a:extLst>
          </p:cNvPr>
          <p:cNvSpPr txBox="1"/>
          <p:nvPr/>
        </p:nvSpPr>
        <p:spPr>
          <a:xfrm>
            <a:off x="396417" y="9567446"/>
            <a:ext cx="6352175"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solidFill>
                  <a:srgbClr val="FFFFFF"/>
                </a:solidFill>
              </a:rPr>
              <a:t>Inquiry  </a:t>
            </a:r>
            <a:r>
              <a:rPr lang="en-US" sz="1400" dirty="0" err="1">
                <a:solidFill>
                  <a:srgbClr val="FFFFFF"/>
                </a:solidFill>
              </a:rPr>
              <a:t>Ms</a:t>
            </a:r>
            <a:r>
              <a:rPr lang="en-US" sz="1400" dirty="0">
                <a:solidFill>
                  <a:srgbClr val="FFFFFF"/>
                </a:solidFill>
              </a:rPr>
              <a:t> KO | +852 2788 5087 | training_2213@hkpc.org</a:t>
            </a:r>
            <a:endParaRPr lang="en-US" sz="1400" dirty="0">
              <a:solidFill>
                <a:srgbClr val="FFFFFF"/>
              </a:solidFill>
              <a:cs typeface="Calibri"/>
            </a:endParaRPr>
          </a:p>
        </p:txBody>
      </p:sp>
    </p:spTree>
    <p:extLst>
      <p:ext uri="{BB962C8B-B14F-4D97-AF65-F5344CB8AC3E}">
        <p14:creationId xmlns:p14="http://schemas.microsoft.com/office/powerpoint/2010/main" val="280748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omputer with a sign on the screen&#10;&#10;Description automatically generated with medium confidence">
            <a:extLst>
              <a:ext uri="{FF2B5EF4-FFF2-40B4-BE49-F238E27FC236}">
                <a16:creationId xmlns:a16="http://schemas.microsoft.com/office/drawing/2014/main" id="{45F3730D-C59C-435B-130C-C73E208CFB08}"/>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t="39651" b="18255"/>
          <a:stretch/>
        </p:blipFill>
        <p:spPr>
          <a:xfrm>
            <a:off x="-656055" y="975447"/>
            <a:ext cx="7557873" cy="2120982"/>
          </a:xfrm>
          <a:prstGeom prst="rect">
            <a:avLst/>
          </a:prstGeom>
        </p:spPr>
      </p:pic>
      <p:grpSp>
        <p:nvGrpSpPr>
          <p:cNvPr id="4" name="Group 3">
            <a:extLst>
              <a:ext uri="{FF2B5EF4-FFF2-40B4-BE49-F238E27FC236}">
                <a16:creationId xmlns:a16="http://schemas.microsoft.com/office/drawing/2014/main" id="{1A4EC76C-5640-4DA4-9D99-CE6230D88764}"/>
              </a:ext>
            </a:extLst>
          </p:cNvPr>
          <p:cNvGrpSpPr/>
          <p:nvPr/>
        </p:nvGrpSpPr>
        <p:grpSpPr>
          <a:xfrm>
            <a:off x="112110" y="3544733"/>
            <a:ext cx="3316890" cy="3931841"/>
            <a:chOff x="169852" y="3281841"/>
            <a:chExt cx="2822844" cy="5291456"/>
          </a:xfrm>
        </p:grpSpPr>
        <p:sp>
          <p:nvSpPr>
            <p:cNvPr id="11" name="Rounded Rectangle 10"/>
            <p:cNvSpPr/>
            <p:nvPr/>
          </p:nvSpPr>
          <p:spPr>
            <a:xfrm>
              <a:off x="169852" y="3281841"/>
              <a:ext cx="2822844" cy="529145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
                <a:ea typeface="Yu Gothic Medium" panose="020B0500000000000000" pitchFamily="34" charset="-128"/>
              </a:endParaRPr>
            </a:p>
          </p:txBody>
        </p:sp>
        <p:sp>
          <p:nvSpPr>
            <p:cNvPr id="12" name="Content Placeholder 2"/>
            <p:cNvSpPr txBox="1">
              <a:spLocks/>
            </p:cNvSpPr>
            <p:nvPr/>
          </p:nvSpPr>
          <p:spPr>
            <a:xfrm>
              <a:off x="330175" y="3362006"/>
              <a:ext cx="2564382" cy="2772933"/>
            </a:xfrm>
            <a:prstGeom prst="rect">
              <a:avLst/>
            </a:prstGeom>
            <a:noFill/>
            <a:ln>
              <a:noFill/>
            </a:ln>
          </p:spPr>
          <p:txBody>
            <a:bodyPr anchor="t">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0" lvl="0">
                <a:spcBef>
                  <a:spcPts val="0"/>
                </a:spcBef>
                <a:spcAft>
                  <a:spcPts val="0"/>
                </a:spcAft>
              </a:pPr>
              <a:r>
                <a:rPr lang="en-US" sz="1000" dirty="0">
                  <a:solidFill>
                    <a:schemeClr val="tx1"/>
                  </a:solidFill>
                  <a:ea typeface="Times New Roman" panose="02020603050405020304" pitchFamily="18" charset="0"/>
                  <a:cs typeface="Calibri" panose="020F0502020204030204" pitchFamily="34" charset="0"/>
                </a:rPr>
                <a:t>The development of Artificial Intelligence (AI) has reached an explosive critical point, where it’s so powerful that it threatens to replace human being in the </a:t>
              </a:r>
              <a:r>
                <a:rPr lang="en-US" sz="1000" dirty="0" err="1">
                  <a:solidFill>
                    <a:schemeClr val="tx1"/>
                  </a:solidFill>
                  <a:ea typeface="Times New Roman" panose="02020603050405020304" pitchFamily="18" charset="0"/>
                  <a:cs typeface="Calibri" panose="020F0502020204030204" pitchFamily="34" charset="0"/>
                </a:rPr>
                <a:t>labour</a:t>
              </a:r>
              <a:r>
                <a:rPr lang="en-US" sz="1000" dirty="0">
                  <a:solidFill>
                    <a:schemeClr val="tx1"/>
                  </a:solidFill>
                  <a:ea typeface="Times New Roman" panose="02020603050405020304" pitchFamily="18" charset="0"/>
                  <a:cs typeface="Calibri" panose="020F0502020204030204" pitchFamily="34" charset="0"/>
                </a:rPr>
                <a:t> market. </a:t>
              </a:r>
              <a:r>
                <a:rPr lang="en-US" sz="1000" dirty="0" err="1">
                  <a:solidFill>
                    <a:schemeClr val="tx1"/>
                  </a:solidFill>
                  <a:ea typeface="Times New Roman" panose="02020603050405020304" pitchFamily="18" charset="0"/>
                  <a:cs typeface="Calibri" panose="020F0502020204030204" pitchFamily="34" charset="0"/>
                </a:rPr>
                <a:t>OpenAI's</a:t>
              </a:r>
              <a:r>
                <a:rPr lang="en-US" sz="1000" dirty="0">
                  <a:solidFill>
                    <a:schemeClr val="tx1"/>
                  </a:solidFill>
                  <a:ea typeface="Times New Roman" panose="02020603050405020304" pitchFamily="18" charset="0"/>
                  <a:cs typeface="Calibri" panose="020F0502020204030204" pitchFamily="34" charset="0"/>
                </a:rPr>
                <a:t> latest AI </a:t>
              </a:r>
              <a:r>
                <a:rPr lang="en-US" sz="1000" dirty="0" err="1">
                  <a:solidFill>
                    <a:schemeClr val="tx1"/>
                  </a:solidFill>
                  <a:ea typeface="Times New Roman" panose="02020603050405020304" pitchFamily="18" charset="0"/>
                  <a:cs typeface="Calibri" panose="020F0502020204030204" pitchFamily="34" charset="0"/>
                </a:rPr>
                <a:t>ChatGPT</a:t>
              </a:r>
              <a:r>
                <a:rPr lang="en-US" sz="1000" dirty="0">
                  <a:solidFill>
                    <a:schemeClr val="tx1"/>
                  </a:solidFill>
                  <a:ea typeface="Times New Roman" panose="02020603050405020304" pitchFamily="18" charset="0"/>
                  <a:cs typeface="Calibri" panose="020F0502020204030204" pitchFamily="34" charset="0"/>
                </a:rPr>
                <a:t> and Dall-E is capable of making legal contracts, medical diagnosis, business copywriting, customer service, story writing, or even academic papers, computer programs that invade computers, art generation, just to name a few. In fact, </a:t>
              </a:r>
              <a:r>
                <a:rPr lang="en-US" sz="1000" dirty="0" err="1">
                  <a:solidFill>
                    <a:schemeClr val="tx1"/>
                  </a:solidFill>
                  <a:ea typeface="Times New Roman" panose="02020603050405020304" pitchFamily="18" charset="0"/>
                  <a:cs typeface="Calibri" panose="020F0502020204030204" pitchFamily="34" charset="0"/>
                </a:rPr>
                <a:t>ChatGPT</a:t>
              </a:r>
              <a:r>
                <a:rPr lang="en-US" sz="1000" dirty="0">
                  <a:solidFill>
                    <a:schemeClr val="tx1"/>
                  </a:solidFill>
                  <a:ea typeface="Times New Roman" panose="02020603050405020304" pitchFamily="18" charset="0"/>
                  <a:cs typeface="Calibri" panose="020F0502020204030204" pitchFamily="34" charset="0"/>
                </a:rPr>
                <a:t> is a set of "text generation" technology, letting AI make judgments through the text you input, and produce corresponding responses. As </a:t>
              </a:r>
              <a:r>
                <a:rPr lang="en-US" sz="1000" dirty="0" err="1">
                  <a:solidFill>
                    <a:schemeClr val="tx1"/>
                  </a:solidFill>
                  <a:ea typeface="Times New Roman" panose="02020603050405020304" pitchFamily="18" charset="0"/>
                  <a:cs typeface="Calibri" panose="020F0502020204030204" pitchFamily="34" charset="0"/>
                </a:rPr>
                <a:t>ChatGPT</a:t>
              </a:r>
              <a:r>
                <a:rPr lang="en-US" sz="1000" dirty="0">
                  <a:solidFill>
                    <a:schemeClr val="tx1"/>
                  </a:solidFill>
                  <a:ea typeface="Times New Roman" panose="02020603050405020304" pitchFamily="18" charset="0"/>
                  <a:cs typeface="Calibri" panose="020F0502020204030204" pitchFamily="34" charset="0"/>
                </a:rPr>
                <a:t> becomes more mature, the search engine giant Google may be subversively affected too, and it is bound to affect the global entrepreneurial environment. </a:t>
              </a:r>
            </a:p>
            <a:p>
              <a:pPr marR="0" lvl="0">
                <a:spcBef>
                  <a:spcPts val="0"/>
                </a:spcBef>
                <a:spcAft>
                  <a:spcPts val="0"/>
                </a:spcAft>
              </a:pPr>
              <a:endParaRPr lang="en-US" sz="1000" dirty="0">
                <a:solidFill>
                  <a:schemeClr val="tx1"/>
                </a:solidFill>
                <a:ea typeface="Times New Roman" panose="02020603050405020304" pitchFamily="18" charset="0"/>
                <a:cs typeface="Calibri" panose="020F0502020204030204" pitchFamily="34" charset="0"/>
              </a:endParaRPr>
            </a:p>
            <a:p>
              <a:pPr marR="0" lvl="0">
                <a:spcBef>
                  <a:spcPts val="0"/>
                </a:spcBef>
                <a:spcAft>
                  <a:spcPts val="0"/>
                </a:spcAft>
              </a:pPr>
              <a:r>
                <a:rPr lang="en-US" sz="1000" dirty="0">
                  <a:solidFill>
                    <a:schemeClr val="tx1"/>
                  </a:solidFill>
                  <a:ea typeface="Times New Roman" panose="02020603050405020304" pitchFamily="18" charset="0"/>
                  <a:cs typeface="Calibri" panose="020F0502020204030204" pitchFamily="34" charset="0"/>
                </a:rPr>
                <a:t>In this hands-on course, you will learn how to harness the power of ChatGPT, Grok, DeepSeek, a cutting-edge AI tool, to produce high-quality content for various occasions. Whatever industry you’re from, these new technologies will bring impacts that you’ve never imagined.</a:t>
              </a:r>
            </a:p>
            <a:p>
              <a:pPr marR="0" lvl="0">
                <a:spcBef>
                  <a:spcPts val="0"/>
                </a:spcBef>
                <a:spcAft>
                  <a:spcPts val="0"/>
                </a:spcAft>
              </a:pPr>
              <a:r>
                <a:rPr lang="en-US" sz="1000" dirty="0">
                  <a:solidFill>
                    <a:schemeClr val="tx1"/>
                  </a:solidFill>
                  <a:ea typeface="Times New Roman" panose="02020603050405020304" pitchFamily="18" charset="0"/>
                  <a:cs typeface="Calibri" panose="020F0502020204030204" pitchFamily="34" charset="0"/>
                </a:rPr>
                <a:t>Upon completion of the course, you will have a fundamental understanding of how to use ChatGPT, Grok and </a:t>
              </a:r>
              <a:r>
                <a:rPr lang="en-US" sz="1000" dirty="0" err="1">
                  <a:solidFill>
                    <a:schemeClr val="tx1"/>
                  </a:solidFill>
                  <a:ea typeface="Times New Roman" panose="02020603050405020304" pitchFamily="18" charset="0"/>
                  <a:cs typeface="Calibri" panose="020F0502020204030204" pitchFamily="34" charset="0"/>
                </a:rPr>
                <a:t>DeepSeek</a:t>
              </a:r>
              <a:r>
                <a:rPr lang="en-US" sz="1000" dirty="0">
                  <a:solidFill>
                    <a:schemeClr val="tx1"/>
                  </a:solidFill>
                  <a:ea typeface="Times New Roman" panose="02020603050405020304" pitchFamily="18" charset="0"/>
                  <a:cs typeface="Calibri" panose="020F0502020204030204" pitchFamily="34" charset="0"/>
                </a:rPr>
                <a:t> to produce high-quality content for business, automating your workload and saving you time and effort. </a:t>
              </a:r>
            </a:p>
          </p:txBody>
        </p:sp>
      </p:grpSp>
      <p:graphicFrame>
        <p:nvGraphicFramePr>
          <p:cNvPr id="21" name="Table 20"/>
          <p:cNvGraphicFramePr>
            <a:graphicFrameLocks noGrp="1"/>
          </p:cNvGraphicFramePr>
          <p:nvPr>
            <p:extLst>
              <p:ext uri="{D42A27DB-BD31-4B8C-83A1-F6EECF244321}">
                <p14:modId xmlns:p14="http://schemas.microsoft.com/office/powerpoint/2010/main" val="2820003633"/>
              </p:ext>
            </p:extLst>
          </p:nvPr>
        </p:nvGraphicFramePr>
        <p:xfrm>
          <a:off x="3617383" y="3543690"/>
          <a:ext cx="3152130" cy="3931841"/>
        </p:xfrm>
        <a:graphic>
          <a:graphicData uri="http://schemas.openxmlformats.org/drawingml/2006/table">
            <a:tbl>
              <a:tblPr bandRow="1">
                <a:tableStyleId>{5940675A-B579-460E-94D1-54222C63F5DA}</a:tableStyleId>
              </a:tblPr>
              <a:tblGrid>
                <a:gridCol w="1322917">
                  <a:extLst>
                    <a:ext uri="{9D8B030D-6E8A-4147-A177-3AD203B41FA5}">
                      <a16:colId xmlns:a16="http://schemas.microsoft.com/office/drawing/2014/main" val="2786059022"/>
                    </a:ext>
                  </a:extLst>
                </a:gridCol>
                <a:gridCol w="1829213">
                  <a:extLst>
                    <a:ext uri="{9D8B030D-6E8A-4147-A177-3AD203B41FA5}">
                      <a16:colId xmlns:a16="http://schemas.microsoft.com/office/drawing/2014/main" val="477903206"/>
                    </a:ext>
                  </a:extLst>
                </a:gridCol>
              </a:tblGrid>
              <a:tr h="490731">
                <a:tc>
                  <a:txBody>
                    <a:bodyPr/>
                    <a:lstStyle/>
                    <a:p>
                      <a:r>
                        <a:rPr lang="en-HK" sz="1200" dirty="0">
                          <a:solidFill>
                            <a:schemeClr val="bg1"/>
                          </a:solidFill>
                          <a:latin typeface="+mn-lt"/>
                          <a:ea typeface="Yu Gothic Medium"/>
                          <a:cs typeface="Arial"/>
                        </a:rPr>
                        <a:t>Programme Code</a:t>
                      </a:r>
                      <a:endParaRPr lang="en-US" sz="1200" dirty="0">
                        <a:solidFill>
                          <a:schemeClr val="bg1"/>
                        </a:solidFill>
                        <a:latin typeface="+mn-lt"/>
                        <a:ea typeface="Yu Gothic Medium"/>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88A7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latin typeface="+mn-ea"/>
                          <a:ea typeface="+mn-ea"/>
                          <a:cs typeface="+mn-cs"/>
                        </a:rPr>
                        <a:t>P0000250/10017467-08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0779896"/>
                  </a:ext>
                </a:extLst>
              </a:tr>
              <a:tr h="847547">
                <a:tc>
                  <a:txBody>
                    <a:bodyPr/>
                    <a:lstStyle/>
                    <a:p>
                      <a:r>
                        <a:rPr lang="en-HK" sz="1200" dirty="0">
                          <a:solidFill>
                            <a:schemeClr val="bg1"/>
                          </a:solidFill>
                          <a:latin typeface="+mn-lt"/>
                          <a:ea typeface="Yu Gothic Medium"/>
                          <a:cs typeface="Arial"/>
                        </a:rPr>
                        <a:t>Date</a:t>
                      </a:r>
                      <a:r>
                        <a:rPr lang="en-HK" sz="1200" baseline="0" dirty="0">
                          <a:solidFill>
                            <a:schemeClr val="bg1"/>
                          </a:solidFill>
                          <a:latin typeface="+mn-lt"/>
                          <a:ea typeface="Yu Gothic Medium"/>
                          <a:cs typeface="Arial"/>
                        </a:rPr>
                        <a:t> &amp; Time</a:t>
                      </a:r>
                      <a:endParaRPr lang="en-US" sz="1200" dirty="0">
                        <a:solidFill>
                          <a:schemeClr val="bg1"/>
                        </a:solidFill>
                        <a:latin typeface="+mn-lt"/>
                        <a:ea typeface="Yu Gothic Medium"/>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09F9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latin typeface="+mn-ea"/>
                          <a:ea typeface="+mn-ea"/>
                          <a:cs typeface="+mn-cs"/>
                        </a:rPr>
                        <a:t>21 &amp; 23</a:t>
                      </a:r>
                      <a:r>
                        <a:rPr lang="zh-TW" altLang="en-US" sz="1200" kern="1200" dirty="0">
                          <a:solidFill>
                            <a:schemeClr val="tx1"/>
                          </a:solidFill>
                          <a:latin typeface="+mn-ea"/>
                          <a:ea typeface="+mn-ea"/>
                          <a:cs typeface="+mn-cs"/>
                        </a:rPr>
                        <a:t> </a:t>
                      </a:r>
                      <a:r>
                        <a:rPr lang="en-US" altLang="zh-TW" sz="1200" kern="1200" dirty="0">
                          <a:solidFill>
                            <a:schemeClr val="tx1"/>
                          </a:solidFill>
                          <a:latin typeface="+mn-ea"/>
                          <a:ea typeface="+mn-ea"/>
                          <a:cs typeface="+mn-cs"/>
                        </a:rPr>
                        <a:t>Apr</a:t>
                      </a:r>
                      <a:r>
                        <a:rPr lang="en-HK" altLang="zh-TW" sz="1200" kern="1200" dirty="0">
                          <a:solidFill>
                            <a:schemeClr val="tx1"/>
                          </a:solidFill>
                          <a:latin typeface="+mn-ea"/>
                          <a:ea typeface="+mn-ea"/>
                          <a:cs typeface="+mn-cs"/>
                        </a:rPr>
                        <a:t> </a:t>
                      </a:r>
                      <a:r>
                        <a:rPr lang="en-US" sz="1200" kern="1200" dirty="0">
                          <a:solidFill>
                            <a:schemeClr val="tx1"/>
                          </a:solidFill>
                          <a:latin typeface="+mn-ea"/>
                          <a:ea typeface="+mn-ea"/>
                          <a:cs typeface="+mn-cs"/>
                        </a:rPr>
                        <a:t>2026</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latin typeface="+mn-ea"/>
                          <a:ea typeface="+mn-ea"/>
                          <a:cs typeface="+mn-cs"/>
                        </a:rPr>
                        <a:t>7:00pm to 10:00pm</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latin typeface="+mn-ea"/>
                          <a:ea typeface="+mn-ea"/>
                          <a:cs typeface="+mn-cs"/>
                        </a:rPr>
                        <a:t>(</a:t>
                      </a:r>
                      <a:r>
                        <a:rPr lang="en-HK" sz="1200" kern="1200" dirty="0">
                          <a:solidFill>
                            <a:schemeClr val="tx1"/>
                          </a:solidFill>
                          <a:latin typeface="+mn-ea"/>
                          <a:ea typeface="+mn-ea"/>
                          <a:cs typeface="+mn-cs"/>
                        </a:rPr>
                        <a:t>Total</a:t>
                      </a:r>
                      <a:r>
                        <a:rPr lang="zh-TW" altLang="en-US" sz="1200" kern="1200" dirty="0">
                          <a:solidFill>
                            <a:schemeClr val="tx1"/>
                          </a:solidFill>
                          <a:latin typeface="+mn-ea"/>
                          <a:ea typeface="+mn-ea"/>
                          <a:cs typeface="+mn-cs"/>
                        </a:rPr>
                        <a:t> </a:t>
                      </a:r>
                      <a:r>
                        <a:rPr lang="en-US" altLang="zh-TW" sz="1200" kern="1200" dirty="0">
                          <a:solidFill>
                            <a:schemeClr val="tx1"/>
                          </a:solidFill>
                          <a:latin typeface="+mn-ea"/>
                          <a:ea typeface="+mn-ea"/>
                          <a:cs typeface="+mn-cs"/>
                        </a:rPr>
                        <a:t>6</a:t>
                      </a:r>
                      <a:r>
                        <a:rPr lang="en-US" sz="1200" kern="1200" dirty="0">
                          <a:solidFill>
                            <a:schemeClr val="tx1"/>
                          </a:solidFill>
                          <a:latin typeface="+mn-ea"/>
                          <a:ea typeface="+mn-ea"/>
                          <a:cs typeface="+mn-cs"/>
                        </a:rPr>
                        <a:t> hours</a:t>
                      </a:r>
                      <a:r>
                        <a:rPr lang="en-US" altLang="zh-TW" sz="1200" kern="1200" dirty="0">
                          <a:solidFill>
                            <a:schemeClr val="tx1"/>
                          </a:solidFill>
                          <a:latin typeface="+mn-ea"/>
                          <a:ea typeface="+mn-ea"/>
                          <a:cs typeface="+mn-cs"/>
                        </a:rPr>
                        <a:t>)</a:t>
                      </a:r>
                      <a:endParaRPr lang="en-US" sz="1200" kern="1200" dirty="0">
                        <a:solidFill>
                          <a:schemeClr val="tx1"/>
                        </a:solidFill>
                        <a:latin typeface="+mn-ea"/>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85720401"/>
                  </a:ext>
                </a:extLst>
              </a:tr>
              <a:tr h="876004">
                <a:tc>
                  <a:txBody>
                    <a:bodyPr/>
                    <a:lstStyle/>
                    <a:p>
                      <a:r>
                        <a:rPr lang="en-HK" sz="1200" dirty="0">
                          <a:solidFill>
                            <a:schemeClr val="bg1"/>
                          </a:solidFill>
                          <a:latin typeface="+mn-lt"/>
                          <a:ea typeface="Yu Gothic Medium"/>
                          <a:cs typeface="Arial"/>
                        </a:rPr>
                        <a:t>Venue</a:t>
                      </a:r>
                      <a:endParaRPr lang="en-US" sz="1200" dirty="0">
                        <a:solidFill>
                          <a:schemeClr val="bg1"/>
                        </a:solidFill>
                        <a:latin typeface="+mn-lt"/>
                        <a:ea typeface="Yu Gothic Medium"/>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88B71"/>
                    </a:solidFill>
                  </a:tcPr>
                </a:tc>
                <a:tc>
                  <a:txBody>
                    <a:bodyPr/>
                    <a:lstStyle/>
                    <a:p>
                      <a:r>
                        <a:rPr lang="en-US" sz="1200" dirty="0">
                          <a:solidFill>
                            <a:schemeClr val="tx1"/>
                          </a:solidFill>
                        </a:rPr>
                        <a:t>HKPC Building, 78 Tat Chee Avenue, Kowloon Tong</a:t>
                      </a:r>
                      <a:endParaRPr lang="en-US" sz="1200" dirty="0">
                        <a:solidFill>
                          <a:schemeClr val="tx1"/>
                        </a:solidFill>
                        <a:latin typeface="+mn-lt"/>
                        <a:ea typeface="Yu Gothic Medium"/>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81969495"/>
                  </a:ext>
                </a:extLst>
              </a:tr>
              <a:tr h="490731">
                <a:tc>
                  <a:txBody>
                    <a:bodyPr/>
                    <a:lstStyle/>
                    <a:p>
                      <a:r>
                        <a:rPr lang="en-HK" sz="1200" dirty="0">
                          <a:solidFill>
                            <a:schemeClr val="bg1"/>
                          </a:solidFill>
                          <a:latin typeface="+mn-lt"/>
                          <a:ea typeface="Yu Gothic Medium"/>
                          <a:cs typeface="Arial"/>
                        </a:rPr>
                        <a:t>Medium</a:t>
                      </a:r>
                      <a:endParaRPr lang="en-US" sz="1200" dirty="0">
                        <a:solidFill>
                          <a:schemeClr val="bg1"/>
                        </a:solidFill>
                        <a:latin typeface="+mn-lt"/>
                        <a:ea typeface="Yu Gothic Medium"/>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09F96"/>
                    </a:solidFill>
                  </a:tcPr>
                </a:tc>
                <a:tc>
                  <a:txBody>
                    <a:bodyPr/>
                    <a:lstStyle/>
                    <a:p>
                      <a:r>
                        <a:rPr lang="en-HK" sz="1200" dirty="0">
                          <a:solidFill>
                            <a:schemeClr val="tx1"/>
                          </a:solidFill>
                          <a:latin typeface="+mn-lt"/>
                          <a:ea typeface="Yu Gothic Medium"/>
                        </a:rPr>
                        <a:t>Cantonese</a:t>
                      </a:r>
                      <a:endParaRPr lang="en-US" sz="1200" dirty="0">
                        <a:solidFill>
                          <a:schemeClr val="tx1"/>
                        </a:solidFill>
                        <a:latin typeface="+mn-lt"/>
                        <a:ea typeface="Yu Gothic Medium"/>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7240801"/>
                  </a:ext>
                </a:extLst>
              </a:tr>
              <a:tr h="1226828">
                <a:tc>
                  <a:txBody>
                    <a:bodyPr/>
                    <a:lstStyle/>
                    <a:p>
                      <a:r>
                        <a:rPr lang="en-HK" sz="1200" dirty="0">
                          <a:solidFill>
                            <a:schemeClr val="bg1"/>
                          </a:solidFill>
                          <a:latin typeface="+mn-lt"/>
                          <a:ea typeface="Yu Gothic Medium"/>
                          <a:cs typeface="Arial"/>
                        </a:rPr>
                        <a:t>Course fee</a:t>
                      </a:r>
                      <a:endParaRPr lang="en-US" sz="1200" dirty="0">
                        <a:solidFill>
                          <a:schemeClr val="bg1"/>
                        </a:solidFill>
                        <a:latin typeface="+mn-lt"/>
                        <a:ea typeface="Yu Gothic Medium"/>
                        <a:cs typeface="Aria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88B71"/>
                    </a:solidFill>
                  </a:tcPr>
                </a:tc>
                <a:tc>
                  <a:txBody>
                    <a:bodyPr/>
                    <a:lstStyle/>
                    <a:p>
                      <a:r>
                        <a:rPr lang="en-US" sz="1200" dirty="0">
                          <a:solidFill>
                            <a:schemeClr val="tx1"/>
                          </a:solidFill>
                          <a:latin typeface="+mn-lt"/>
                          <a:ea typeface="Yu Gothic Medium"/>
                        </a:rPr>
                        <a:t>HK$2,4</a:t>
                      </a:r>
                      <a:r>
                        <a:rPr lang="en-US" altLang="zh-TW" sz="1200" dirty="0">
                          <a:solidFill>
                            <a:schemeClr val="tx1"/>
                          </a:solidFill>
                          <a:latin typeface="+mn-lt"/>
                          <a:ea typeface="Yu Gothic Medium"/>
                        </a:rPr>
                        <a:t>00</a:t>
                      </a:r>
                      <a:endParaRPr lang="en-US" sz="1200" dirty="0">
                        <a:solidFill>
                          <a:schemeClr val="tx1"/>
                        </a:solidFill>
                        <a:latin typeface="+mn-lt"/>
                        <a:ea typeface="Yu Gothic Medium"/>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900" i="1" dirty="0">
                          <a:solidFill>
                            <a:schemeClr val="tx1"/>
                          </a:solidFill>
                        </a:rPr>
                        <a:t>(</a:t>
                      </a:r>
                      <a:r>
                        <a:rPr lang="en-HK" sz="900" i="1" dirty="0">
                          <a:solidFill>
                            <a:schemeClr val="tx1"/>
                          </a:solidFill>
                        </a:rPr>
                        <a:t>Group discount will be offered to enrolment of 2 people or above, please contact us for details)</a:t>
                      </a:r>
                      <a:endParaRPr lang="en-US" sz="900" i="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98147033"/>
                  </a:ext>
                </a:extLst>
              </a:tr>
            </a:tbl>
          </a:graphicData>
        </a:graphic>
      </p:graphicFrame>
      <p:grpSp>
        <p:nvGrpSpPr>
          <p:cNvPr id="16" name="Group 15"/>
          <p:cNvGrpSpPr/>
          <p:nvPr/>
        </p:nvGrpSpPr>
        <p:grpSpPr>
          <a:xfrm>
            <a:off x="-8649" y="126551"/>
            <a:ext cx="6875298" cy="3158684"/>
            <a:chOff x="-6955874" y="3212860"/>
            <a:chExt cx="6858000" cy="3019216"/>
          </a:xfrm>
        </p:grpSpPr>
        <p:pic>
          <p:nvPicPr>
            <p:cNvPr id="83" name="Picture 82"/>
            <p:cNvPicPr>
              <a:picLocks noChangeAspect="1"/>
            </p:cNvPicPr>
            <p:nvPr/>
          </p:nvPicPr>
          <p:blipFill rotWithShape="1">
            <a:blip r:embed="rId3" cstate="print">
              <a:extLst>
                <a:ext uri="{28A0092B-C50C-407E-A947-70E740481C1C}">
                  <a14:useLocalDpi xmlns:a14="http://schemas.microsoft.com/office/drawing/2010/main" val="0"/>
                </a:ext>
              </a:extLst>
            </a:blip>
            <a:srcRect t="80408"/>
            <a:stretch/>
          </p:blipFill>
          <p:spPr>
            <a:xfrm>
              <a:off x="-6955874" y="5579632"/>
              <a:ext cx="6858000" cy="652444"/>
            </a:xfrm>
            <a:prstGeom prst="rect">
              <a:avLst/>
            </a:prstGeom>
          </p:spPr>
        </p:pic>
        <p:pic>
          <p:nvPicPr>
            <p:cNvPr id="84" name="Picture 83"/>
            <p:cNvPicPr>
              <a:picLocks noChangeAspect="1"/>
            </p:cNvPicPr>
            <p:nvPr/>
          </p:nvPicPr>
          <p:blipFill rotWithShape="1">
            <a:blip r:embed="rId3" cstate="print">
              <a:extLst>
                <a:ext uri="{28A0092B-C50C-407E-A947-70E740481C1C}">
                  <a14:useLocalDpi xmlns:a14="http://schemas.microsoft.com/office/drawing/2010/main" val="0"/>
                </a:ext>
              </a:extLst>
            </a:blip>
            <a:srcRect b="70802"/>
            <a:stretch/>
          </p:blipFill>
          <p:spPr>
            <a:xfrm>
              <a:off x="-6955874" y="3212860"/>
              <a:ext cx="6858000" cy="972349"/>
            </a:xfrm>
            <a:prstGeom prst="rect">
              <a:avLst/>
            </a:prstGeom>
          </p:spPr>
        </p:pic>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8230" y="3325897"/>
              <a:ext cx="1939072" cy="585339"/>
            </a:xfrm>
            <a:prstGeom prst="rect">
              <a:avLst/>
            </a:prstGeom>
          </p:spPr>
        </p:pic>
      </p:grpSp>
      <p:grpSp>
        <p:nvGrpSpPr>
          <p:cNvPr id="6" name="Group 5">
            <a:extLst>
              <a:ext uri="{FF2B5EF4-FFF2-40B4-BE49-F238E27FC236}">
                <a16:creationId xmlns:a16="http://schemas.microsoft.com/office/drawing/2014/main" id="{1D507774-7F28-4C94-84BF-1F3A69309832}"/>
              </a:ext>
            </a:extLst>
          </p:cNvPr>
          <p:cNvGrpSpPr/>
          <p:nvPr/>
        </p:nvGrpSpPr>
        <p:grpSpPr>
          <a:xfrm>
            <a:off x="-8966" y="7542781"/>
            <a:ext cx="6866648" cy="1822021"/>
            <a:chOff x="-29934" y="2385334"/>
            <a:chExt cx="6866648" cy="1292422"/>
          </a:xfrm>
        </p:grpSpPr>
        <p:sp>
          <p:nvSpPr>
            <p:cNvPr id="7" name="Rounded Rectangle 12">
              <a:extLst>
                <a:ext uri="{FF2B5EF4-FFF2-40B4-BE49-F238E27FC236}">
                  <a16:creationId xmlns:a16="http://schemas.microsoft.com/office/drawing/2014/main" id="{B7B8DB76-5B94-3E89-78FC-FEF2BB7636A9}"/>
                </a:ext>
              </a:extLst>
            </p:cNvPr>
            <p:cNvSpPr/>
            <p:nvPr/>
          </p:nvSpPr>
          <p:spPr>
            <a:xfrm>
              <a:off x="-29934" y="2385334"/>
              <a:ext cx="6866648" cy="932172"/>
            </a:xfrm>
            <a:prstGeom prst="roundRect">
              <a:avLst>
                <a:gd name="adj" fmla="val 0"/>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 dirty="0"/>
            </a:p>
          </p:txBody>
        </p:sp>
        <p:sp>
          <p:nvSpPr>
            <p:cNvPr id="8" name="Subtitle 2">
              <a:extLst>
                <a:ext uri="{FF2B5EF4-FFF2-40B4-BE49-F238E27FC236}">
                  <a16:creationId xmlns:a16="http://schemas.microsoft.com/office/drawing/2014/main" id="{5F383447-FB58-FD74-7643-47C51ADF8152}"/>
                </a:ext>
              </a:extLst>
            </p:cNvPr>
            <p:cNvSpPr txBox="1">
              <a:spLocks/>
            </p:cNvSpPr>
            <p:nvPr/>
          </p:nvSpPr>
          <p:spPr>
            <a:xfrm>
              <a:off x="239808" y="2444365"/>
              <a:ext cx="6376243" cy="863263"/>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en-US" altLang="zh-TW" b="1" dirty="0"/>
                <a:t>Course Highlight</a:t>
              </a:r>
            </a:p>
            <a:p>
              <a:pPr marL="171450" indent="-171450" algn="just">
                <a:buFont typeface="Arial" panose="020B0604020202020204" pitchFamily="34" charset="0"/>
                <a:buChar char="•"/>
              </a:pPr>
              <a:r>
                <a:rPr lang="en-US" altLang="zh-TW" dirty="0"/>
                <a:t>One of the very few local courses conducted in Cantonese </a:t>
              </a:r>
            </a:p>
            <a:p>
              <a:pPr marL="171450" indent="-171450" algn="just">
                <a:buFont typeface="Arial" panose="020B0604020202020204" pitchFamily="34" charset="0"/>
                <a:buChar char="•"/>
              </a:pPr>
              <a:r>
                <a:rPr lang="en-US" altLang="zh-TW" dirty="0"/>
                <a:t>Live ChatGPT, Grok &amp; </a:t>
              </a:r>
              <a:r>
                <a:rPr lang="en-US" altLang="zh-TW" dirty="0" err="1"/>
                <a:t>DeepSeek</a:t>
              </a:r>
              <a:r>
                <a:rPr lang="en-US" altLang="zh-TW" dirty="0"/>
                <a:t> demo and hands-on activities </a:t>
              </a:r>
            </a:p>
            <a:p>
              <a:pPr marL="171450" indent="-171450" algn="just">
                <a:buFont typeface="Arial" panose="020B0604020202020204" pitchFamily="34" charset="0"/>
                <a:buChar char="•"/>
              </a:pPr>
              <a:r>
                <a:rPr lang="en-US" altLang="zh-TW" dirty="0"/>
                <a:t>Taught by industry veteran with 20 years of IT experience</a:t>
              </a:r>
            </a:p>
          </p:txBody>
        </p:sp>
        <p:sp>
          <p:nvSpPr>
            <p:cNvPr id="9" name="Subtitle 2">
              <a:extLst>
                <a:ext uri="{FF2B5EF4-FFF2-40B4-BE49-F238E27FC236}">
                  <a16:creationId xmlns:a16="http://schemas.microsoft.com/office/drawing/2014/main" id="{B25EB8E5-4F62-1D38-2552-427393EABA03}"/>
                </a:ext>
              </a:extLst>
            </p:cNvPr>
            <p:cNvSpPr txBox="1">
              <a:spLocks/>
            </p:cNvSpPr>
            <p:nvPr/>
          </p:nvSpPr>
          <p:spPr>
            <a:xfrm>
              <a:off x="207180" y="2763724"/>
              <a:ext cx="4074812" cy="914032"/>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sz="1150" b="1" dirty="0"/>
            </a:p>
          </p:txBody>
        </p:sp>
      </p:grpSp>
      <p:sp>
        <p:nvSpPr>
          <p:cNvPr id="10" name="TextBox 9">
            <a:extLst>
              <a:ext uri="{FF2B5EF4-FFF2-40B4-BE49-F238E27FC236}">
                <a16:creationId xmlns:a16="http://schemas.microsoft.com/office/drawing/2014/main" id="{DB375499-FE47-1F2C-2D41-2CF226C62AC3}"/>
              </a:ext>
            </a:extLst>
          </p:cNvPr>
          <p:cNvSpPr txBox="1"/>
          <p:nvPr/>
        </p:nvSpPr>
        <p:spPr>
          <a:xfrm>
            <a:off x="3836797" y="1362186"/>
            <a:ext cx="3065021" cy="871008"/>
          </a:xfrm>
          <a:prstGeom prst="rect">
            <a:avLst/>
          </a:prstGeom>
          <a:noFill/>
        </p:spPr>
        <p:txBody>
          <a:bodyPr wrap="square">
            <a:spAutoFit/>
          </a:bodyPr>
          <a:lstStyle/>
          <a:p>
            <a:pPr marL="0" marR="0">
              <a:lnSpc>
                <a:spcPct val="107000"/>
              </a:lnSpc>
              <a:spcBef>
                <a:spcPts val="0"/>
              </a:spcBef>
              <a:spcAft>
                <a:spcPts val="800"/>
              </a:spcAft>
            </a:pPr>
            <a:r>
              <a:rPr lang="en-HK" sz="1600" b="1" dirty="0"/>
              <a:t>Generative AI Fast-Track: Master Cutting Edge Tools for </a:t>
            </a:r>
            <a:r>
              <a:rPr lang="en-HK" sz="1600" b="1"/>
              <a:t>Business Impact </a:t>
            </a:r>
            <a:endParaRPr lang="en-HK" sz="1600" b="1" dirty="0">
              <a:effectLst/>
              <a:ea typeface="PMingLiU" panose="02020500000000000000" pitchFamily="18" charset="-120"/>
              <a:cs typeface="Times New Roman" panose="02020603050405020304" pitchFamily="18" charset="0"/>
            </a:endParaRPr>
          </a:p>
        </p:txBody>
      </p:sp>
      <p:pic>
        <p:nvPicPr>
          <p:cNvPr id="17" name="Picture 2" descr="New Mexico Discount Registered Agent 3 Years $117">
            <a:extLst>
              <a:ext uri="{FF2B5EF4-FFF2-40B4-BE49-F238E27FC236}">
                <a16:creationId xmlns:a16="http://schemas.microsoft.com/office/drawing/2014/main" id="{B1B88424-EAE9-4476-BA9B-D29E11F0DE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1316" y="7057171"/>
            <a:ext cx="448197" cy="4481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4FC33FC-97EA-73DF-FD11-402F70FE338B}"/>
              </a:ext>
            </a:extLst>
          </p:cNvPr>
          <p:cNvSpPr/>
          <p:nvPr/>
        </p:nvSpPr>
        <p:spPr>
          <a:xfrm>
            <a:off x="0" y="9586716"/>
            <a:ext cx="6858000" cy="324629"/>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1200" dirty="0">
                <a:latin typeface="+mn-ea"/>
              </a:rPr>
              <a:t>Inquiry Ms. WAI +852 2788 5794 | Ms. CHENG +852 2788 5010 | training_2213@hkpc.org</a:t>
            </a:r>
          </a:p>
        </p:txBody>
      </p:sp>
    </p:spTree>
    <p:extLst>
      <p:ext uri="{BB962C8B-B14F-4D97-AF65-F5344CB8AC3E}">
        <p14:creationId xmlns:p14="http://schemas.microsoft.com/office/powerpoint/2010/main" val="306768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2"/>
          <p:cNvSpPr txBox="1">
            <a:spLocks/>
          </p:cNvSpPr>
          <p:nvPr/>
        </p:nvSpPr>
        <p:spPr>
          <a:xfrm>
            <a:off x="262633" y="1069868"/>
            <a:ext cx="6276081" cy="329074"/>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500" b="1" dirty="0">
                <a:solidFill>
                  <a:schemeClr val="accent3"/>
                </a:solidFill>
                <a:latin typeface="+mn-ea"/>
              </a:rPr>
              <a:t>Course Outline</a:t>
            </a:r>
            <a:endParaRPr lang="en-US" sz="1500" b="1" dirty="0">
              <a:solidFill>
                <a:schemeClr val="accent3"/>
              </a:solidFill>
              <a:latin typeface="+mn-ea"/>
              <a:cs typeface="Calibri"/>
            </a:endParaRPr>
          </a:p>
        </p:txBody>
      </p:sp>
      <p:sp>
        <p:nvSpPr>
          <p:cNvPr id="24" name="Rectangle 23"/>
          <p:cNvSpPr/>
          <p:nvPr/>
        </p:nvSpPr>
        <p:spPr>
          <a:xfrm>
            <a:off x="192881" y="272812"/>
            <a:ext cx="1240632" cy="504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35" name="Rectangle 34"/>
          <p:cNvSpPr/>
          <p:nvPr/>
        </p:nvSpPr>
        <p:spPr>
          <a:xfrm>
            <a:off x="1685009" y="233553"/>
            <a:ext cx="5203627" cy="580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HK" sz="1100" b="1" dirty="0">
                <a:solidFill>
                  <a:schemeClr val="tx1">
                    <a:lumMod val="75000"/>
                    <a:lumOff val="25000"/>
                  </a:schemeClr>
                </a:solidFill>
              </a:rPr>
              <a:t>Generative AI Fast-track : Master Cutting-edge Tools for Business Impact</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28" y="225449"/>
            <a:ext cx="1689838" cy="510104"/>
          </a:xfrm>
          <a:prstGeom prst="rect">
            <a:avLst/>
          </a:prstGeom>
        </p:spPr>
      </p:pic>
      <p:cxnSp>
        <p:nvCxnSpPr>
          <p:cNvPr id="6" name="Straight Connector 5"/>
          <p:cNvCxnSpPr/>
          <p:nvPr/>
        </p:nvCxnSpPr>
        <p:spPr>
          <a:xfrm flipH="1">
            <a:off x="0" y="198884"/>
            <a:ext cx="6858000" cy="0"/>
          </a:xfrm>
          <a:prstGeom prst="line">
            <a:avLst/>
          </a:prstGeom>
          <a:ln w="19050">
            <a:solidFill>
              <a:srgbClr val="0054A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0" y="765623"/>
            <a:ext cx="6858000" cy="0"/>
          </a:xfrm>
          <a:prstGeom prst="line">
            <a:avLst/>
          </a:prstGeom>
          <a:ln w="19050">
            <a:solidFill>
              <a:srgbClr val="098C74"/>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rotWithShape="1">
          <a:blip r:embed="rId3">
            <a:extLst>
              <a:ext uri="{28A0092B-C50C-407E-A947-70E740481C1C}">
                <a14:useLocalDpi xmlns:a14="http://schemas.microsoft.com/office/drawing/2010/main" val="0"/>
              </a:ext>
            </a:extLst>
          </a:blip>
          <a:srcRect l="69865" t="17910" b="66093"/>
          <a:stretch/>
        </p:blipFill>
        <p:spPr>
          <a:xfrm>
            <a:off x="4924425" y="-6741"/>
            <a:ext cx="1938752" cy="499866"/>
          </a:xfrm>
          <a:prstGeom prst="rect">
            <a:avLst/>
          </a:prstGeom>
        </p:spPr>
      </p:pic>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t="81734" r="85814" b="5892"/>
          <a:stretch/>
        </p:blipFill>
        <p:spPr>
          <a:xfrm>
            <a:off x="-123" y="743602"/>
            <a:ext cx="793080" cy="335999"/>
          </a:xfrm>
          <a:prstGeom prst="rect">
            <a:avLst/>
          </a:prstGeom>
        </p:spPr>
      </p:pic>
      <p:graphicFrame>
        <p:nvGraphicFramePr>
          <p:cNvPr id="4" name="Table 3">
            <a:extLst>
              <a:ext uri="{FF2B5EF4-FFF2-40B4-BE49-F238E27FC236}">
                <a16:creationId xmlns:a16="http://schemas.microsoft.com/office/drawing/2014/main" id="{A018C4F6-9151-D128-0A4E-6C015132E074}"/>
              </a:ext>
            </a:extLst>
          </p:cNvPr>
          <p:cNvGraphicFramePr>
            <a:graphicFrameLocks noGrp="1"/>
          </p:cNvGraphicFramePr>
          <p:nvPr>
            <p:extLst>
              <p:ext uri="{D42A27DB-BD31-4B8C-83A1-F6EECF244321}">
                <p14:modId xmlns:p14="http://schemas.microsoft.com/office/powerpoint/2010/main" val="1440804144"/>
              </p:ext>
            </p:extLst>
          </p:nvPr>
        </p:nvGraphicFramePr>
        <p:xfrm>
          <a:off x="275987" y="1385719"/>
          <a:ext cx="6306025" cy="7033849"/>
        </p:xfrm>
        <a:graphic>
          <a:graphicData uri="http://schemas.openxmlformats.org/drawingml/2006/table">
            <a:tbl>
              <a:tblPr firstRow="1" bandRow="1">
                <a:tableStyleId>{21E4AEA4-8DFA-4A89-87EB-49C32662AFE0}</a:tableStyleId>
              </a:tblPr>
              <a:tblGrid>
                <a:gridCol w="1579189">
                  <a:extLst>
                    <a:ext uri="{9D8B030D-6E8A-4147-A177-3AD203B41FA5}">
                      <a16:colId xmlns:a16="http://schemas.microsoft.com/office/drawing/2014/main" val="806660086"/>
                    </a:ext>
                  </a:extLst>
                </a:gridCol>
                <a:gridCol w="4726836">
                  <a:extLst>
                    <a:ext uri="{9D8B030D-6E8A-4147-A177-3AD203B41FA5}">
                      <a16:colId xmlns:a16="http://schemas.microsoft.com/office/drawing/2014/main" val="677918557"/>
                    </a:ext>
                  </a:extLst>
                </a:gridCol>
              </a:tblGrid>
              <a:tr h="266041">
                <a:tc>
                  <a:txBody>
                    <a:bodyPr/>
                    <a:lstStyle/>
                    <a:p>
                      <a:pPr marL="0" marR="0">
                        <a:lnSpc>
                          <a:spcPct val="107000"/>
                        </a:lnSpc>
                        <a:spcBef>
                          <a:spcPts val="0"/>
                        </a:spcBef>
                        <a:spcAft>
                          <a:spcPts val="0"/>
                        </a:spcAft>
                      </a:pPr>
                      <a:r>
                        <a:rPr lang="en-US" sz="1050" kern="100" dirty="0">
                          <a:effectLst/>
                          <a:latin typeface="+mn-lt"/>
                        </a:rPr>
                        <a:t>Session</a:t>
                      </a:r>
                      <a:endParaRPr lang="en-HK" sz="1050" dirty="0">
                        <a:effectLst/>
                        <a:latin typeface="+mn-lt"/>
                        <a:ea typeface="DengXian" panose="02010600030101010101" pitchFamily="2" charset="-122"/>
                        <a:cs typeface="Calibri" panose="020F0502020204030204" pitchFamily="34" charset="0"/>
                      </a:endParaRPr>
                    </a:p>
                  </a:txBody>
                  <a:tcPr marL="88038" marR="88038" marT="44019" marB="44019"/>
                </a:tc>
                <a:tc>
                  <a:txBody>
                    <a:bodyPr/>
                    <a:lstStyle/>
                    <a:p>
                      <a:pPr marL="0" marR="0">
                        <a:lnSpc>
                          <a:spcPct val="107000"/>
                        </a:lnSpc>
                        <a:spcBef>
                          <a:spcPts val="0"/>
                        </a:spcBef>
                        <a:spcAft>
                          <a:spcPts val="0"/>
                        </a:spcAft>
                      </a:pPr>
                      <a:r>
                        <a:rPr lang="en-US" sz="1050" kern="100" dirty="0">
                          <a:effectLst/>
                          <a:latin typeface="+mn-lt"/>
                        </a:rPr>
                        <a:t>Agenda</a:t>
                      </a:r>
                      <a:endParaRPr lang="en-HK" sz="1050" dirty="0">
                        <a:effectLst/>
                        <a:latin typeface="+mn-lt"/>
                        <a:ea typeface="DengXian" panose="02010600030101010101" pitchFamily="2" charset="-122"/>
                        <a:cs typeface="Calibri" panose="020F0502020204030204" pitchFamily="34" charset="0"/>
                      </a:endParaRPr>
                    </a:p>
                  </a:txBody>
                  <a:tcPr marL="88038" marR="88038" marT="44019" marB="44019"/>
                </a:tc>
                <a:extLst>
                  <a:ext uri="{0D108BD9-81ED-4DB2-BD59-A6C34878D82A}">
                    <a16:rowId xmlns:a16="http://schemas.microsoft.com/office/drawing/2014/main" val="2881569956"/>
                  </a:ext>
                </a:extLst>
              </a:tr>
              <a:tr h="3383904">
                <a:tc>
                  <a:txBody>
                    <a:bodyPr/>
                    <a:lstStyle/>
                    <a:p>
                      <a:pPr marL="0" marR="0">
                        <a:lnSpc>
                          <a:spcPct val="107000"/>
                        </a:lnSpc>
                        <a:spcBef>
                          <a:spcPts val="0"/>
                        </a:spcBef>
                        <a:spcAft>
                          <a:spcPts val="800"/>
                        </a:spcAft>
                      </a:pPr>
                      <a:r>
                        <a:rPr lang="en-HK" sz="1050" b="0" dirty="0">
                          <a:effectLst/>
                          <a:latin typeface="+mn-lt"/>
                          <a:ea typeface="PMingLiU" panose="02020500000000000000" pitchFamily="18" charset="-120"/>
                          <a:cs typeface="Times New Roman" panose="02020603050405020304" pitchFamily="18" charset="0"/>
                        </a:rPr>
                        <a:t>Session 1 (3 hrs)</a:t>
                      </a:r>
                      <a:br>
                        <a:rPr lang="en-HK" sz="1050" b="1" dirty="0">
                          <a:effectLst/>
                          <a:latin typeface="+mn-lt"/>
                          <a:ea typeface="PMingLiU" panose="02020500000000000000" pitchFamily="18" charset="-120"/>
                          <a:cs typeface="Times New Roman" panose="02020603050405020304" pitchFamily="18" charset="0"/>
                        </a:rPr>
                      </a:br>
                      <a:r>
                        <a:rPr lang="en-HK" sz="1100" b="1" i="0" kern="1200" dirty="0">
                          <a:solidFill>
                            <a:schemeClr val="dk1"/>
                          </a:solidFill>
                          <a:effectLst/>
                          <a:latin typeface="+mn-lt"/>
                          <a:ea typeface="+mn-ea"/>
                          <a:cs typeface="+mn-cs"/>
                        </a:rPr>
                        <a:t>Getting Started with Generative AI</a:t>
                      </a:r>
                      <a:endParaRPr lang="en-HK" sz="1050" dirty="0">
                        <a:effectLst/>
                        <a:latin typeface="+mn-lt"/>
                        <a:ea typeface="PMingLiU" panose="02020500000000000000" pitchFamily="18" charset="-120"/>
                        <a:cs typeface="Times New Roman" panose="02020603050405020304" pitchFamily="18" charset="0"/>
                      </a:endParaRPr>
                    </a:p>
                  </a:txBody>
                  <a:tcPr marL="68580" marR="68580" marT="0" marB="0"/>
                </a:tc>
                <a:tc>
                  <a:txBody>
                    <a:bodyPr/>
                    <a:lstStyle/>
                    <a:p>
                      <a:pPr marL="171450" indent="-171450">
                        <a:buFont typeface="Arial" panose="020B0604020202020204" pitchFamily="34" charset="0"/>
                        <a:buChar char="•"/>
                      </a:pPr>
                      <a:r>
                        <a:rPr lang="en-HK" sz="1000" b="1" dirty="0"/>
                        <a:t>Understanding Generative AI </a:t>
                      </a:r>
                    </a:p>
                    <a:p>
                      <a:pPr marL="514350" lvl="1" indent="-171450">
                        <a:buFont typeface="Arial" panose="020B0604020202020204" pitchFamily="34" charset="0"/>
                        <a:buChar char="•"/>
                      </a:pPr>
                      <a:r>
                        <a:rPr lang="en-HK" sz="1000" dirty="0"/>
                        <a:t>Comprehend what Generative AI is and how it differs from traditional AI systems. </a:t>
                      </a:r>
                      <a:endParaRPr lang="en-HK" sz="1000" kern="1200" dirty="0">
                        <a:solidFill>
                          <a:schemeClr val="dk1"/>
                        </a:solidFill>
                        <a:effectLst/>
                        <a:latin typeface="+mn-lt"/>
                        <a:ea typeface="+mn-ea"/>
                        <a:cs typeface="+mn-cs"/>
                      </a:endParaRPr>
                    </a:p>
                    <a:p>
                      <a:pPr marL="171450" indent="-171450">
                        <a:buFont typeface="Arial" panose="020B0604020202020204" pitchFamily="34" charset="0"/>
                        <a:buChar char="•"/>
                      </a:pPr>
                      <a:r>
                        <a:rPr lang="en-HK" sz="1000" b="1" dirty="0"/>
                        <a:t>Navigating the AI Model Landscape </a:t>
                      </a:r>
                    </a:p>
                    <a:p>
                      <a:pPr marL="171450" indent="-171450">
                        <a:buFont typeface="Arial" panose="020B0604020202020204" pitchFamily="34" charset="0"/>
                        <a:buChar char="•"/>
                      </a:pPr>
                      <a:r>
                        <a:rPr lang="en-HK" sz="1000" dirty="0"/>
                        <a:t>Gain insights into the practical differences between current AI models, including: </a:t>
                      </a:r>
                    </a:p>
                    <a:p>
                      <a:pPr marL="514350" lvl="1" indent="-171450">
                        <a:buFont typeface="Arial" panose="020B0604020202020204" pitchFamily="34" charset="0"/>
                        <a:buChar char="•"/>
                      </a:pPr>
                      <a:r>
                        <a:rPr lang="en-HK" sz="1000" dirty="0"/>
                        <a:t>OpenAI's GPT models (e.g., GPT-4o, GPT-4o-mini, o3, o4-mini)</a:t>
                      </a:r>
                    </a:p>
                    <a:p>
                      <a:pPr marL="514350" lvl="1" indent="-171450">
                        <a:buFont typeface="Arial" panose="020B0604020202020204" pitchFamily="34" charset="0"/>
                        <a:buChar char="•"/>
                      </a:pPr>
                      <a:r>
                        <a:rPr lang="en-HK" sz="1000" dirty="0"/>
                        <a:t>Google's Gemini </a:t>
                      </a:r>
                    </a:p>
                    <a:p>
                      <a:pPr marL="514350" lvl="1" indent="-171450">
                        <a:buFont typeface="Arial" panose="020B0604020202020204" pitchFamily="34" charset="0"/>
                        <a:buChar char="•"/>
                      </a:pPr>
                      <a:r>
                        <a:rPr lang="en-HK" sz="1000" dirty="0" err="1"/>
                        <a:t>Anthropic's</a:t>
                      </a:r>
                      <a:r>
                        <a:rPr lang="en-HK" sz="1000" dirty="0"/>
                        <a:t> Claude</a:t>
                      </a:r>
                    </a:p>
                    <a:p>
                      <a:pPr marL="514350" lvl="1" indent="-171450">
                        <a:buFont typeface="Arial" panose="020B0604020202020204" pitchFamily="34" charset="0"/>
                        <a:buChar char="•"/>
                      </a:pPr>
                      <a:r>
                        <a:rPr lang="en-HK" sz="1000" dirty="0"/>
                        <a:t>Elon Musk's Grok </a:t>
                      </a:r>
                    </a:p>
                    <a:p>
                      <a:pPr marL="514350" lvl="1" indent="-171450">
                        <a:buFont typeface="Arial" panose="020B0604020202020204" pitchFamily="34" charset="0"/>
                        <a:buChar char="•"/>
                      </a:pPr>
                      <a:r>
                        <a:rPr lang="en-HK" sz="1000" dirty="0"/>
                        <a:t>And other emerging models</a:t>
                      </a:r>
                      <a:endParaRPr lang="en-HK" sz="1000" kern="1200" dirty="0">
                        <a:solidFill>
                          <a:schemeClr val="dk1"/>
                        </a:solidFill>
                        <a:effectLst/>
                        <a:latin typeface="+mn-lt"/>
                        <a:ea typeface="+mn-ea"/>
                        <a:cs typeface="+mn-cs"/>
                      </a:endParaRPr>
                    </a:p>
                    <a:p>
                      <a:pPr marL="171450" indent="-171450">
                        <a:buFont typeface="Arial" panose="020B0604020202020204" pitchFamily="34" charset="0"/>
                        <a:buChar char="•"/>
                      </a:pPr>
                      <a:r>
                        <a:rPr lang="en-HK" sz="1000" b="1" dirty="0"/>
                        <a:t>Introduction to Poe: Primary LLM Platform for the Course </a:t>
                      </a:r>
                    </a:p>
                    <a:p>
                      <a:pPr marL="342900" lvl="1" indent="0">
                        <a:buFont typeface="Arial" panose="020B0604020202020204" pitchFamily="34" charset="0"/>
                        <a:buNone/>
                      </a:pPr>
                      <a:r>
                        <a:rPr lang="en-HK" sz="1000" dirty="0"/>
                        <a:t>Learn how to utilize Poe effectively as the main platform for interacting with various LLMs: </a:t>
                      </a:r>
                    </a:p>
                    <a:p>
                      <a:pPr marL="514350" lvl="1" indent="-171450">
                        <a:buFont typeface="Arial" panose="020B0604020202020204" pitchFamily="34" charset="0"/>
                        <a:buChar char="•"/>
                      </a:pPr>
                      <a:r>
                        <a:rPr lang="en-HK" sz="1000" dirty="0"/>
                        <a:t>Understanding Poe's credit system and model access (free vs. paid tiers) </a:t>
                      </a:r>
                    </a:p>
                    <a:p>
                      <a:pPr marL="514350" lvl="1" indent="-171450">
                        <a:buFont typeface="Arial" panose="020B0604020202020204" pitchFamily="34" charset="0"/>
                        <a:buChar char="•"/>
                      </a:pPr>
                      <a:r>
                        <a:rPr lang="en-HK" sz="1000" dirty="0"/>
                        <a:t>Managing message context limits within Poe chats</a:t>
                      </a:r>
                    </a:p>
                    <a:p>
                      <a:pPr marL="514350" lvl="1" indent="-171450">
                        <a:buFont typeface="Arial" panose="020B0604020202020204" pitchFamily="34" charset="0"/>
                        <a:buChar char="•"/>
                      </a:pPr>
                      <a:r>
                        <a:rPr lang="en-HK" sz="1000" dirty="0"/>
                        <a:t>Overview of available model types in Poe (text generation, image generation, voice generation, video generation)</a:t>
                      </a:r>
                    </a:p>
                    <a:p>
                      <a:pPr marL="514350" lvl="1" indent="-171450">
                        <a:buFont typeface="Arial" panose="020B0604020202020204" pitchFamily="34" charset="0"/>
                        <a:buChar char="•"/>
                      </a:pPr>
                      <a:r>
                        <a:rPr lang="en-HK" sz="1000" dirty="0"/>
                        <a:t>Exploring key platform features such as public sharing and creator monetization (note: AI bot and app creation will be introduced at a high level only, not practiced in this course)</a:t>
                      </a:r>
                    </a:p>
                    <a:p>
                      <a:pPr marL="514350" lvl="1" indent="-171450">
                        <a:buFont typeface="Arial" panose="020B0604020202020204" pitchFamily="34" charset="0"/>
                        <a:buChar char="•"/>
                      </a:pPr>
                      <a:r>
                        <a:rPr lang="en-HK" sz="1000" dirty="0"/>
                        <a:t>Poe Platform Utilization: Practice accessing and managing different models within Poe. </a:t>
                      </a:r>
                      <a:endParaRPr lang="en-HK"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922359992"/>
                  </a:ext>
                </a:extLst>
              </a:tr>
              <a:tr h="3383904">
                <a:tc>
                  <a:txBody>
                    <a:bodyPr/>
                    <a:lstStyle/>
                    <a:p>
                      <a:pPr marL="0" marR="0">
                        <a:lnSpc>
                          <a:spcPct val="107000"/>
                        </a:lnSpc>
                        <a:spcBef>
                          <a:spcPts val="0"/>
                        </a:spcBef>
                        <a:spcAft>
                          <a:spcPts val="800"/>
                        </a:spcAft>
                      </a:pPr>
                      <a:endParaRPr lang="en-HK" sz="1050" dirty="0">
                        <a:effectLst/>
                        <a:latin typeface="+mn-lt"/>
                        <a:ea typeface="PMingLiU" panose="02020500000000000000" pitchFamily="18" charset="-120"/>
                        <a:cs typeface="Times New Roman" panose="02020603050405020304" pitchFamily="18" charset="0"/>
                      </a:endParaRPr>
                    </a:p>
                  </a:txBody>
                  <a:tcPr marL="68580" marR="68580" marT="0" marB="0"/>
                </a:tc>
                <a:tc>
                  <a:txBody>
                    <a:bodyPr/>
                    <a:lstStyle/>
                    <a:p>
                      <a:pPr marL="171450" indent="-171450">
                        <a:buFont typeface="Arial" panose="020B0604020202020204" pitchFamily="34" charset="0"/>
                        <a:buChar char="•"/>
                      </a:pPr>
                      <a:endParaRPr lang="en-HK"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787999891"/>
                  </a:ext>
                </a:extLst>
              </a:tr>
            </a:tbl>
          </a:graphicData>
        </a:graphic>
      </p:graphicFrame>
      <p:sp>
        <p:nvSpPr>
          <p:cNvPr id="5" name="Rectangle 4">
            <a:extLst>
              <a:ext uri="{FF2B5EF4-FFF2-40B4-BE49-F238E27FC236}">
                <a16:creationId xmlns:a16="http://schemas.microsoft.com/office/drawing/2014/main" id="{0AD77810-13EB-4470-D83E-4DE5D7D1D215}"/>
              </a:ext>
            </a:extLst>
          </p:cNvPr>
          <p:cNvSpPr/>
          <p:nvPr/>
        </p:nvSpPr>
        <p:spPr>
          <a:xfrm>
            <a:off x="0" y="9581370"/>
            <a:ext cx="6858000" cy="324629"/>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1200" dirty="0">
                <a:latin typeface="+mn-ea"/>
              </a:rPr>
              <a:t>Inquiry Ms. WAI +852 2788 5794 | Ms. CHENG +852 2788 5010 | training_2213@hkpc.org</a:t>
            </a:r>
          </a:p>
        </p:txBody>
      </p:sp>
      <p:graphicFrame>
        <p:nvGraphicFramePr>
          <p:cNvPr id="2" name="Table 1">
            <a:extLst>
              <a:ext uri="{FF2B5EF4-FFF2-40B4-BE49-F238E27FC236}">
                <a16:creationId xmlns:a16="http://schemas.microsoft.com/office/drawing/2014/main" id="{63F2C624-39F9-9DAD-D0F2-935169D0CE25}"/>
              </a:ext>
            </a:extLst>
          </p:cNvPr>
          <p:cNvGraphicFramePr>
            <a:graphicFrameLocks noGrp="1"/>
          </p:cNvGraphicFramePr>
          <p:nvPr>
            <p:extLst>
              <p:ext uri="{D42A27DB-BD31-4B8C-83A1-F6EECF244321}">
                <p14:modId xmlns:p14="http://schemas.microsoft.com/office/powerpoint/2010/main" val="3570053877"/>
              </p:ext>
            </p:extLst>
          </p:nvPr>
        </p:nvGraphicFramePr>
        <p:xfrm>
          <a:off x="284883" y="5084361"/>
          <a:ext cx="6306025" cy="4183032"/>
        </p:xfrm>
        <a:graphic>
          <a:graphicData uri="http://schemas.openxmlformats.org/drawingml/2006/table">
            <a:tbl>
              <a:tblPr firstRow="1" bandRow="1">
                <a:tableStyleId>{21E4AEA4-8DFA-4A89-87EB-49C32662AFE0}</a:tableStyleId>
              </a:tblPr>
              <a:tblGrid>
                <a:gridCol w="1579189">
                  <a:extLst>
                    <a:ext uri="{9D8B030D-6E8A-4147-A177-3AD203B41FA5}">
                      <a16:colId xmlns:a16="http://schemas.microsoft.com/office/drawing/2014/main" val="806660086"/>
                    </a:ext>
                  </a:extLst>
                </a:gridCol>
                <a:gridCol w="4726836">
                  <a:extLst>
                    <a:ext uri="{9D8B030D-6E8A-4147-A177-3AD203B41FA5}">
                      <a16:colId xmlns:a16="http://schemas.microsoft.com/office/drawing/2014/main" val="677918557"/>
                    </a:ext>
                  </a:extLst>
                </a:gridCol>
              </a:tblGrid>
              <a:tr h="259136">
                <a:tc>
                  <a:txBody>
                    <a:bodyPr/>
                    <a:lstStyle/>
                    <a:p>
                      <a:pPr marL="0" marR="0">
                        <a:lnSpc>
                          <a:spcPct val="107000"/>
                        </a:lnSpc>
                        <a:spcBef>
                          <a:spcPts val="0"/>
                        </a:spcBef>
                        <a:spcAft>
                          <a:spcPts val="0"/>
                        </a:spcAft>
                      </a:pPr>
                      <a:r>
                        <a:rPr lang="en-US" sz="1050" kern="100" dirty="0">
                          <a:effectLst/>
                          <a:latin typeface="+mn-lt"/>
                        </a:rPr>
                        <a:t>Session</a:t>
                      </a:r>
                      <a:endParaRPr lang="en-HK" sz="1050" dirty="0">
                        <a:effectLst/>
                        <a:latin typeface="+mn-lt"/>
                        <a:ea typeface="DengXian" panose="02010600030101010101" pitchFamily="2" charset="-122"/>
                        <a:cs typeface="Calibri" panose="020F0502020204030204" pitchFamily="34" charset="0"/>
                      </a:endParaRPr>
                    </a:p>
                  </a:txBody>
                  <a:tcPr marL="88038" marR="88038" marT="44019" marB="44019"/>
                </a:tc>
                <a:tc>
                  <a:txBody>
                    <a:bodyPr/>
                    <a:lstStyle/>
                    <a:p>
                      <a:pPr marL="0" marR="0">
                        <a:lnSpc>
                          <a:spcPct val="107000"/>
                        </a:lnSpc>
                        <a:spcBef>
                          <a:spcPts val="0"/>
                        </a:spcBef>
                        <a:spcAft>
                          <a:spcPts val="0"/>
                        </a:spcAft>
                      </a:pPr>
                      <a:r>
                        <a:rPr lang="en-US" sz="1050" kern="100" dirty="0">
                          <a:effectLst/>
                          <a:latin typeface="+mn-lt"/>
                        </a:rPr>
                        <a:t>Agenda</a:t>
                      </a:r>
                      <a:endParaRPr lang="en-HK" sz="1050" dirty="0">
                        <a:effectLst/>
                        <a:latin typeface="+mn-lt"/>
                        <a:ea typeface="DengXian" panose="02010600030101010101" pitchFamily="2" charset="-122"/>
                        <a:cs typeface="Calibri" panose="020F0502020204030204" pitchFamily="34" charset="0"/>
                      </a:endParaRPr>
                    </a:p>
                  </a:txBody>
                  <a:tcPr marL="88038" marR="88038" marT="44019" marB="44019"/>
                </a:tc>
                <a:extLst>
                  <a:ext uri="{0D108BD9-81ED-4DB2-BD59-A6C34878D82A}">
                    <a16:rowId xmlns:a16="http://schemas.microsoft.com/office/drawing/2014/main" val="2881569956"/>
                  </a:ext>
                </a:extLst>
              </a:tr>
              <a:tr h="3923896">
                <a:tc>
                  <a:txBody>
                    <a:bodyPr/>
                    <a:lstStyle/>
                    <a:p>
                      <a:pPr marL="0" marR="0">
                        <a:lnSpc>
                          <a:spcPct val="107000"/>
                        </a:lnSpc>
                        <a:spcBef>
                          <a:spcPts val="0"/>
                        </a:spcBef>
                        <a:spcAft>
                          <a:spcPts val="800"/>
                        </a:spcAft>
                      </a:pPr>
                      <a:r>
                        <a:rPr lang="en-HK" sz="1050" b="0" dirty="0">
                          <a:effectLst/>
                          <a:latin typeface="+mn-lt"/>
                          <a:ea typeface="PMingLiU" panose="02020500000000000000" pitchFamily="18" charset="-120"/>
                          <a:cs typeface="Times New Roman" panose="02020603050405020304" pitchFamily="18" charset="0"/>
                        </a:rPr>
                        <a:t>Session </a:t>
                      </a:r>
                      <a:r>
                        <a:rPr lang="en-US" altLang="zh-TW" sz="1050" b="0" dirty="0">
                          <a:effectLst/>
                          <a:latin typeface="+mn-lt"/>
                          <a:ea typeface="PMingLiU" panose="02020500000000000000" pitchFamily="18" charset="-120"/>
                          <a:cs typeface="Times New Roman" panose="02020603050405020304" pitchFamily="18" charset="0"/>
                        </a:rPr>
                        <a:t>2</a:t>
                      </a:r>
                      <a:r>
                        <a:rPr lang="en-HK" sz="1050" b="0" dirty="0">
                          <a:effectLst/>
                          <a:latin typeface="+mn-lt"/>
                          <a:ea typeface="PMingLiU" panose="02020500000000000000" pitchFamily="18" charset="-120"/>
                          <a:cs typeface="Times New Roman" panose="02020603050405020304" pitchFamily="18" charset="0"/>
                        </a:rPr>
                        <a:t> (3 hrs)</a:t>
                      </a:r>
                      <a:br>
                        <a:rPr lang="en-HK" sz="1050" b="1" dirty="0">
                          <a:effectLst/>
                          <a:latin typeface="+mn-lt"/>
                          <a:ea typeface="PMingLiU" panose="02020500000000000000" pitchFamily="18" charset="-120"/>
                          <a:cs typeface="Times New Roman" panose="02020603050405020304" pitchFamily="18" charset="0"/>
                        </a:rPr>
                      </a:br>
                      <a:r>
                        <a:rPr lang="en-HK" sz="1100" b="1" kern="1200" dirty="0">
                          <a:solidFill>
                            <a:schemeClr val="dk1"/>
                          </a:solidFill>
                          <a:effectLst/>
                          <a:latin typeface="+mn-lt"/>
                          <a:ea typeface="+mn-ea"/>
                          <a:cs typeface="+mn-cs"/>
                        </a:rPr>
                        <a:t>Advanced Topics and Content Generation</a:t>
                      </a:r>
                    </a:p>
                  </a:txBody>
                  <a:tcPr marL="68580" marR="68580" marT="0" marB="0"/>
                </a:tc>
                <a:tc>
                  <a:txBody>
                    <a:bodyPr/>
                    <a:lstStyle/>
                    <a:p>
                      <a:pPr marL="171450" indent="-171450" rtl="0" fontAlgn="base">
                        <a:buFont typeface="Arial" panose="020B0604020202020204" pitchFamily="34" charset="0"/>
                        <a:buChar char="•"/>
                      </a:pPr>
                      <a:r>
                        <a:rPr lang="en-HK" sz="1000" b="1" dirty="0"/>
                        <a:t>Context Windows and AI Behaviour </a:t>
                      </a:r>
                    </a:p>
                    <a:p>
                      <a:pPr marL="514350" lvl="1" indent="-171450" rtl="0" fontAlgn="base">
                        <a:buFont typeface="Arial" panose="020B0604020202020204" pitchFamily="34" charset="0"/>
                        <a:buChar char="•"/>
                      </a:pPr>
                      <a:r>
                        <a:rPr lang="en-HK" sz="1000" dirty="0"/>
                        <a:t>Delve into the concept of context windows and understand how they explain most unexpected AI behaviours. </a:t>
                      </a:r>
                    </a:p>
                    <a:p>
                      <a:pPr marL="171450" lvl="0" indent="-171450" rtl="0" fontAlgn="base">
                        <a:buFont typeface="Arial" panose="020B0604020202020204" pitchFamily="34" charset="0"/>
                        <a:buChar char="•"/>
                      </a:pPr>
                      <a:r>
                        <a:rPr lang="en-HK" sz="1000" b="1" dirty="0"/>
                        <a:t>Memory Management in LLMs </a:t>
                      </a:r>
                    </a:p>
                    <a:p>
                      <a:pPr marL="514350" lvl="1" indent="-171450" rtl="0" fontAlgn="base">
                        <a:buFont typeface="Arial" panose="020B0604020202020204" pitchFamily="34" charset="0"/>
                        <a:buChar char="•"/>
                      </a:pPr>
                      <a:r>
                        <a:rPr lang="en-HK" sz="1000" dirty="0"/>
                        <a:t>Understand how large language models manage memory and context, including their limitations. </a:t>
                      </a:r>
                    </a:p>
                    <a:p>
                      <a:pPr marL="171450" lvl="0" indent="-171450" rtl="0" fontAlgn="base">
                        <a:buFont typeface="Arial" panose="020B0604020202020204" pitchFamily="34" charset="0"/>
                        <a:buChar char="•"/>
                      </a:pPr>
                      <a:r>
                        <a:rPr lang="en-HK" sz="1000" b="1" dirty="0"/>
                        <a:t>Selecting the Right Model and Tool </a:t>
                      </a:r>
                    </a:p>
                    <a:p>
                      <a:pPr marL="514350" lvl="1" indent="-171450" rtl="0" fontAlgn="base">
                        <a:buFont typeface="Arial" panose="020B0604020202020204" pitchFamily="34" charset="0"/>
                        <a:buChar char="•"/>
                      </a:pPr>
                      <a:r>
                        <a:rPr lang="en-HK" sz="1000" dirty="0"/>
                        <a:t>Learn how to choose the appropriate model and tool tailored to specific business needs. </a:t>
                      </a:r>
                    </a:p>
                    <a:p>
                      <a:pPr marL="171450" lvl="0" indent="-171450" rtl="0" fontAlgn="base">
                        <a:buFont typeface="Arial" panose="020B0604020202020204" pitchFamily="34" charset="0"/>
                        <a:buChar char="•"/>
                      </a:pPr>
                      <a:r>
                        <a:rPr lang="en-HK" sz="1000" b="1" dirty="0"/>
                        <a:t>Effective Prompt Writing </a:t>
                      </a:r>
                    </a:p>
                    <a:p>
                      <a:pPr marL="514350" lvl="1" indent="-171450" rtl="0" fontAlgn="base">
                        <a:buFont typeface="Arial" panose="020B0604020202020204" pitchFamily="34" charset="0"/>
                        <a:buChar char="•"/>
                      </a:pPr>
                      <a:r>
                        <a:rPr lang="en-HK" sz="1000" dirty="0"/>
                        <a:t>Develop skills to write clear, structured prompts that control tone, style, format, and content scope. </a:t>
                      </a:r>
                    </a:p>
                    <a:p>
                      <a:pPr marL="514350" lvl="1" indent="-171450" rtl="0" fontAlgn="base">
                        <a:buFont typeface="Arial" panose="020B0604020202020204" pitchFamily="34" charset="0"/>
                        <a:buChar char="•"/>
                      </a:pPr>
                      <a:r>
                        <a:rPr lang="en-HK" sz="1000" dirty="0"/>
                        <a:t>Hands-on practice: Write and refine prompts across various tones and formats. </a:t>
                      </a:r>
                    </a:p>
                    <a:p>
                      <a:pPr marL="171450" lvl="0" indent="-171450" rtl="0" fontAlgn="base">
                        <a:buFont typeface="Arial" panose="020B0604020202020204" pitchFamily="34" charset="0"/>
                        <a:buChar char="•"/>
                      </a:pPr>
                      <a:r>
                        <a:rPr lang="en-HK" sz="1000" b="1" dirty="0"/>
                        <a:t>Generating Professional-Quality Business Writing </a:t>
                      </a:r>
                    </a:p>
                    <a:p>
                      <a:pPr marL="514350" lvl="1" indent="-171450" rtl="0" fontAlgn="base">
                        <a:buFont typeface="Arial" panose="020B0604020202020204" pitchFamily="34" charset="0"/>
                        <a:buChar char="•"/>
                      </a:pPr>
                      <a:r>
                        <a:rPr lang="en-HK" sz="1000" dirty="0"/>
                        <a:t>Master the process of effortlessly creating high-quality business documents, ranging from short emails to full-length documents exceeding 10,000 words, using a proven, smart method. </a:t>
                      </a:r>
                    </a:p>
                    <a:p>
                      <a:pPr marL="171450" lvl="0" indent="-171450" rtl="0" fontAlgn="base">
                        <a:buFont typeface="Arial" panose="020B0604020202020204" pitchFamily="34" charset="0"/>
                        <a:buChar char="•"/>
                      </a:pPr>
                      <a:r>
                        <a:rPr lang="en-HK" sz="1000" b="1" dirty="0"/>
                        <a:t>Visual Content Creation </a:t>
                      </a:r>
                    </a:p>
                    <a:p>
                      <a:pPr marL="514350" lvl="1" indent="-171450" rtl="0" fontAlgn="base">
                        <a:buFont typeface="Arial" panose="020B0604020202020204" pitchFamily="34" charset="0"/>
                        <a:buChar char="•"/>
                      </a:pPr>
                      <a:r>
                        <a:rPr lang="en-HK" sz="1000" dirty="0"/>
                        <a:t>Acquire basic techniques for generating visuals through prompt-based image tools. </a:t>
                      </a:r>
                    </a:p>
                    <a:p>
                      <a:pPr marL="514350" lvl="1" indent="-171450" rtl="0" fontAlgn="base">
                        <a:buFont typeface="Arial" panose="020B0604020202020204" pitchFamily="34" charset="0"/>
                        <a:buChar char="•"/>
                      </a:pPr>
                      <a:r>
                        <a:rPr lang="en-HK" sz="1000" dirty="0"/>
                        <a:t>Hands-on practice: Generate basic visuals using models supported by Poe. </a:t>
                      </a:r>
                    </a:p>
                    <a:p>
                      <a:pPr marL="171450" lvl="0" indent="-171450" rtl="0" fontAlgn="base">
                        <a:buFont typeface="Arial" panose="020B0604020202020204" pitchFamily="34" charset="0"/>
                        <a:buChar char="•"/>
                      </a:pPr>
                      <a:r>
                        <a:rPr lang="en-HK" sz="1000" b="1" dirty="0"/>
                        <a:t>AI-Assisted Slide Presentations</a:t>
                      </a:r>
                    </a:p>
                    <a:p>
                      <a:pPr marL="514350" lvl="1" indent="-171450" rtl="0" fontAlgn="base">
                        <a:buFont typeface="Arial" panose="020B0604020202020204" pitchFamily="34" charset="0"/>
                        <a:buChar char="•"/>
                      </a:pPr>
                      <a:r>
                        <a:rPr lang="en-HK" sz="1000" dirty="0"/>
                        <a:t>Learn how to transform text documents into structured, AI-assisted slide presentations. </a:t>
                      </a:r>
                    </a:p>
                    <a:p>
                      <a:pPr marL="514350" lvl="1" indent="-171450" rtl="0" fontAlgn="base">
                        <a:buFont typeface="Arial" panose="020B0604020202020204" pitchFamily="34" charset="0"/>
                        <a:buChar char="•"/>
                      </a:pPr>
                      <a:r>
                        <a:rPr lang="en-HK" sz="1000" dirty="0"/>
                        <a:t>Hands-on practice: Create structured slides from text using AI assistance. </a:t>
                      </a:r>
                      <a:endParaRPr lang="en-HK" sz="1000" b="0" i="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326582819"/>
                  </a:ext>
                </a:extLst>
              </a:tr>
            </a:tbl>
          </a:graphicData>
        </a:graphic>
      </p:graphicFrame>
      <p:sp>
        <p:nvSpPr>
          <p:cNvPr id="3" name="TextBox 2">
            <a:extLst>
              <a:ext uri="{FF2B5EF4-FFF2-40B4-BE49-F238E27FC236}">
                <a16:creationId xmlns:a16="http://schemas.microsoft.com/office/drawing/2014/main" id="{6B2912C5-36AF-F045-8792-30EEC1448E45}"/>
              </a:ext>
            </a:extLst>
          </p:cNvPr>
          <p:cNvSpPr txBox="1"/>
          <p:nvPr/>
        </p:nvSpPr>
        <p:spPr>
          <a:xfrm>
            <a:off x="354419" y="9267393"/>
            <a:ext cx="5989674" cy="276999"/>
          </a:xfrm>
          <a:prstGeom prst="rect">
            <a:avLst/>
          </a:prstGeom>
          <a:noFill/>
        </p:spPr>
        <p:txBody>
          <a:bodyPr wrap="square" rtlCol="0">
            <a:spAutoFit/>
          </a:bodyPr>
          <a:lstStyle/>
          <a:p>
            <a:r>
              <a:rPr lang="en-HK" sz="1200" b="0" i="0" u="none" strike="noStrike" baseline="0" dirty="0">
                <a:solidFill>
                  <a:srgbClr val="000000"/>
                </a:solidFill>
                <a:latin typeface="Calibri" panose="020F0502020204030204" pitchFamily="34" charset="0"/>
              </a:rPr>
              <a:t>*Content in course outline is subject to change at the instructor's discretion </a:t>
            </a:r>
            <a:endParaRPr lang="en-HK" sz="1200" dirty="0"/>
          </a:p>
        </p:txBody>
      </p:sp>
    </p:spTree>
    <p:extLst>
      <p:ext uri="{BB962C8B-B14F-4D97-AF65-F5344CB8AC3E}">
        <p14:creationId xmlns:p14="http://schemas.microsoft.com/office/powerpoint/2010/main" val="83420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3E4B3-C504-6D77-934D-7D2841967CE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7902230-E38A-F74E-CCDD-3CCFFB866267}"/>
              </a:ext>
            </a:extLst>
          </p:cNvPr>
          <p:cNvGrpSpPr/>
          <p:nvPr/>
        </p:nvGrpSpPr>
        <p:grpSpPr>
          <a:xfrm>
            <a:off x="181677" y="3918147"/>
            <a:ext cx="6494646" cy="1735228"/>
            <a:chOff x="297810" y="6744850"/>
            <a:chExt cx="6358344" cy="1961278"/>
          </a:xfrm>
        </p:grpSpPr>
        <p:sp>
          <p:nvSpPr>
            <p:cNvPr id="9" name="Rounded Rectangle 8">
              <a:extLst>
                <a:ext uri="{FF2B5EF4-FFF2-40B4-BE49-F238E27FC236}">
                  <a16:creationId xmlns:a16="http://schemas.microsoft.com/office/drawing/2014/main" id="{FBC85E5C-D69C-062B-B93A-0844CBDB2457}"/>
                </a:ext>
              </a:extLst>
            </p:cNvPr>
            <p:cNvSpPr/>
            <p:nvPr/>
          </p:nvSpPr>
          <p:spPr>
            <a:xfrm>
              <a:off x="321133" y="6744850"/>
              <a:ext cx="6335021" cy="196127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33" name="Subtitle 2">
              <a:extLst>
                <a:ext uri="{FF2B5EF4-FFF2-40B4-BE49-F238E27FC236}">
                  <a16:creationId xmlns:a16="http://schemas.microsoft.com/office/drawing/2014/main" id="{5DA900C5-E253-3699-B961-635352F0506B}"/>
                </a:ext>
              </a:extLst>
            </p:cNvPr>
            <p:cNvSpPr txBox="1">
              <a:spLocks/>
            </p:cNvSpPr>
            <p:nvPr/>
          </p:nvSpPr>
          <p:spPr>
            <a:xfrm>
              <a:off x="360879" y="7230057"/>
              <a:ext cx="4580144" cy="1476071"/>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28600" indent="-228600">
                <a:buFont typeface="Arial" panose="020B0604020202020204" pitchFamily="34" charset="0"/>
                <a:buChar char="•"/>
              </a:pPr>
              <a:r>
                <a:rPr lang="en-US" sz="1200" dirty="0">
                  <a:solidFill>
                    <a:schemeClr val="tx1"/>
                  </a:solidFill>
                  <a:latin typeface="+mn-ea"/>
                </a:rPr>
                <a:t>Scan the QR code to complete the enrolment and payment online</a:t>
              </a:r>
              <a:endParaRPr lang="en-US" dirty="0">
                <a:solidFill>
                  <a:schemeClr val="tx1"/>
                </a:solidFill>
                <a:latin typeface="+mn-ea"/>
              </a:endParaRPr>
            </a:p>
            <a:p>
              <a:pPr marL="228600" indent="-228600">
                <a:buFont typeface="Arial" panose="020B0604020202020204" pitchFamily="34" charset="0"/>
                <a:buChar char="•"/>
              </a:pPr>
              <a:r>
                <a:rPr lang="en-US" dirty="0">
                  <a:solidFill>
                    <a:schemeClr val="tx1"/>
                  </a:solidFill>
                  <a:latin typeface="+mn-ea"/>
                </a:rPr>
                <a:t>Special discount for group enrolment of 2 or above and please contact Ms. Yan WAI at 2788 5794 or </a:t>
              </a:r>
              <a:r>
                <a:rPr lang="en-US" dirty="0">
                  <a:solidFill>
                    <a:schemeClr val="tx1"/>
                  </a:solidFill>
                  <a:latin typeface="+mn-ea"/>
                  <a:hlinkClick r:id="rId2"/>
                </a:rPr>
                <a:t>training_2213@hkpc.org</a:t>
              </a:r>
              <a:r>
                <a:rPr lang="en-US" dirty="0">
                  <a:solidFill>
                    <a:schemeClr val="tx1"/>
                  </a:solidFill>
                  <a:latin typeface="+mn-ea"/>
                </a:rPr>
                <a:t> for more details</a:t>
              </a:r>
              <a:r>
                <a:rPr lang="en-US" sz="1000" dirty="0">
                  <a:solidFill>
                    <a:schemeClr val="tx1"/>
                  </a:solidFill>
                  <a:latin typeface="+mn-ea"/>
                </a:rPr>
                <a:t>.</a:t>
              </a:r>
            </a:p>
          </p:txBody>
        </p:sp>
        <p:sp>
          <p:nvSpPr>
            <p:cNvPr id="34" name="Subtitle 2">
              <a:extLst>
                <a:ext uri="{FF2B5EF4-FFF2-40B4-BE49-F238E27FC236}">
                  <a16:creationId xmlns:a16="http://schemas.microsoft.com/office/drawing/2014/main" id="{41ECAD8A-D698-6527-B958-D3BC9CF0DB32}"/>
                </a:ext>
              </a:extLst>
            </p:cNvPr>
            <p:cNvSpPr txBox="1">
              <a:spLocks/>
            </p:cNvSpPr>
            <p:nvPr/>
          </p:nvSpPr>
          <p:spPr>
            <a:xfrm>
              <a:off x="297810" y="6852428"/>
              <a:ext cx="4074812" cy="320232"/>
            </a:xfrm>
            <a:prstGeom prst="rect">
              <a:avLst/>
            </a:prstGeom>
          </p:spPr>
          <p:txBody>
            <a:bodyPr vert="horz" lIns="91440" tIns="45720" rIns="91440" bIns="45720" rtlCol="0" anchor="t">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600" b="1" dirty="0">
                  <a:solidFill>
                    <a:schemeClr val="tx1">
                      <a:lumMod val="75000"/>
                      <a:lumOff val="25000"/>
                    </a:schemeClr>
                  </a:solidFill>
                </a:rPr>
                <a:t>Enrolment method</a:t>
              </a:r>
              <a:endParaRPr lang="en-US" sz="1600" b="1" dirty="0">
                <a:solidFill>
                  <a:schemeClr val="tx1">
                    <a:lumMod val="75000"/>
                    <a:lumOff val="25000"/>
                  </a:schemeClr>
                </a:solidFill>
                <a:cs typeface="Calibri"/>
              </a:endParaRPr>
            </a:p>
          </p:txBody>
        </p:sp>
      </p:grpSp>
      <p:sp>
        <p:nvSpPr>
          <p:cNvPr id="24" name="Rectangle 23">
            <a:extLst>
              <a:ext uri="{FF2B5EF4-FFF2-40B4-BE49-F238E27FC236}">
                <a16:creationId xmlns:a16="http://schemas.microsoft.com/office/drawing/2014/main" id="{DAC70029-2B65-702B-FFB7-B35F67363C48}"/>
              </a:ext>
            </a:extLst>
          </p:cNvPr>
          <p:cNvSpPr/>
          <p:nvPr/>
        </p:nvSpPr>
        <p:spPr>
          <a:xfrm>
            <a:off x="192881" y="272812"/>
            <a:ext cx="1240632" cy="504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35" name="Rectangle 34">
            <a:extLst>
              <a:ext uri="{FF2B5EF4-FFF2-40B4-BE49-F238E27FC236}">
                <a16:creationId xmlns:a16="http://schemas.microsoft.com/office/drawing/2014/main" id="{DE62B98E-D600-24F0-D191-39A4437B1F39}"/>
              </a:ext>
            </a:extLst>
          </p:cNvPr>
          <p:cNvSpPr/>
          <p:nvPr/>
        </p:nvSpPr>
        <p:spPr>
          <a:xfrm>
            <a:off x="1685009" y="233553"/>
            <a:ext cx="5203627" cy="580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HK" sz="1100" b="1" dirty="0">
                <a:solidFill>
                  <a:schemeClr val="tx1">
                    <a:lumMod val="75000"/>
                    <a:lumOff val="25000"/>
                  </a:schemeClr>
                </a:solidFill>
              </a:rPr>
              <a:t>Generative AI Fast-track : Master Cutting-edge Tools for Business Impact</a:t>
            </a:r>
          </a:p>
        </p:txBody>
      </p:sp>
      <p:pic>
        <p:nvPicPr>
          <p:cNvPr id="25" name="Picture 24">
            <a:extLst>
              <a:ext uri="{FF2B5EF4-FFF2-40B4-BE49-F238E27FC236}">
                <a16:creationId xmlns:a16="http://schemas.microsoft.com/office/drawing/2014/main" id="{1E8DF18A-0754-9E56-3F5C-A8973639FC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8" y="225449"/>
            <a:ext cx="1689838" cy="510104"/>
          </a:xfrm>
          <a:prstGeom prst="rect">
            <a:avLst/>
          </a:prstGeom>
        </p:spPr>
      </p:pic>
      <p:cxnSp>
        <p:nvCxnSpPr>
          <p:cNvPr id="6" name="Straight Connector 5">
            <a:extLst>
              <a:ext uri="{FF2B5EF4-FFF2-40B4-BE49-F238E27FC236}">
                <a16:creationId xmlns:a16="http://schemas.microsoft.com/office/drawing/2014/main" id="{873EEC07-75DE-0C79-04A4-962D1A4A71E5}"/>
              </a:ext>
            </a:extLst>
          </p:cNvPr>
          <p:cNvCxnSpPr/>
          <p:nvPr/>
        </p:nvCxnSpPr>
        <p:spPr>
          <a:xfrm flipH="1">
            <a:off x="0" y="198884"/>
            <a:ext cx="6858000" cy="0"/>
          </a:xfrm>
          <a:prstGeom prst="line">
            <a:avLst/>
          </a:prstGeom>
          <a:ln w="19050">
            <a:solidFill>
              <a:srgbClr val="0054A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AB3F90-C514-2699-D01E-AB87ECC67167}"/>
              </a:ext>
            </a:extLst>
          </p:cNvPr>
          <p:cNvCxnSpPr/>
          <p:nvPr/>
        </p:nvCxnSpPr>
        <p:spPr>
          <a:xfrm flipH="1">
            <a:off x="0" y="765623"/>
            <a:ext cx="6858000" cy="0"/>
          </a:xfrm>
          <a:prstGeom prst="line">
            <a:avLst/>
          </a:prstGeom>
          <a:ln w="19050">
            <a:solidFill>
              <a:srgbClr val="098C74"/>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8315157E-EB98-FC92-5F57-5303812B2109}"/>
              </a:ext>
            </a:extLst>
          </p:cNvPr>
          <p:cNvPicPr>
            <a:picLocks noChangeAspect="1"/>
          </p:cNvPicPr>
          <p:nvPr/>
        </p:nvPicPr>
        <p:blipFill rotWithShape="1">
          <a:blip r:embed="rId4">
            <a:extLst>
              <a:ext uri="{28A0092B-C50C-407E-A947-70E740481C1C}">
                <a14:useLocalDpi xmlns:a14="http://schemas.microsoft.com/office/drawing/2010/main" val="0"/>
              </a:ext>
            </a:extLst>
          </a:blip>
          <a:srcRect l="69865" t="17910" b="66093"/>
          <a:stretch/>
        </p:blipFill>
        <p:spPr>
          <a:xfrm>
            <a:off x="4924425" y="-6741"/>
            <a:ext cx="1938752" cy="499866"/>
          </a:xfrm>
          <a:prstGeom prst="rect">
            <a:avLst/>
          </a:prstGeom>
        </p:spPr>
      </p:pic>
      <p:pic>
        <p:nvPicPr>
          <p:cNvPr id="45" name="Picture 44">
            <a:extLst>
              <a:ext uri="{FF2B5EF4-FFF2-40B4-BE49-F238E27FC236}">
                <a16:creationId xmlns:a16="http://schemas.microsoft.com/office/drawing/2014/main" id="{32F7E074-7AC2-1FC2-B21E-34CBD0BEF0E5}"/>
              </a:ext>
            </a:extLst>
          </p:cNvPr>
          <p:cNvPicPr>
            <a:picLocks noChangeAspect="1"/>
          </p:cNvPicPr>
          <p:nvPr/>
        </p:nvPicPr>
        <p:blipFill rotWithShape="1">
          <a:blip r:embed="rId4">
            <a:extLst>
              <a:ext uri="{28A0092B-C50C-407E-A947-70E740481C1C}">
                <a14:useLocalDpi xmlns:a14="http://schemas.microsoft.com/office/drawing/2010/main" val="0"/>
              </a:ext>
            </a:extLst>
          </a:blip>
          <a:srcRect t="81734" r="85814" b="5892"/>
          <a:stretch/>
        </p:blipFill>
        <p:spPr>
          <a:xfrm>
            <a:off x="-123" y="743602"/>
            <a:ext cx="793080" cy="335999"/>
          </a:xfrm>
          <a:prstGeom prst="rect">
            <a:avLst/>
          </a:prstGeom>
        </p:spPr>
      </p:pic>
      <p:sp>
        <p:nvSpPr>
          <p:cNvPr id="5" name="Rectangle 4">
            <a:extLst>
              <a:ext uri="{FF2B5EF4-FFF2-40B4-BE49-F238E27FC236}">
                <a16:creationId xmlns:a16="http://schemas.microsoft.com/office/drawing/2014/main" id="{512198A8-6238-2E38-3D4C-9D4DBC48FE2A}"/>
              </a:ext>
            </a:extLst>
          </p:cNvPr>
          <p:cNvSpPr/>
          <p:nvPr/>
        </p:nvSpPr>
        <p:spPr>
          <a:xfrm>
            <a:off x="0" y="9581370"/>
            <a:ext cx="6858000" cy="324629"/>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1200" dirty="0">
                <a:latin typeface="+mn-ea"/>
              </a:rPr>
              <a:t>Inquiry Ms. WAI +852 2788 5794 | Ms. CHENG +852 2788 5010 | training_2213@hkpc.org</a:t>
            </a:r>
          </a:p>
        </p:txBody>
      </p:sp>
      <p:sp>
        <p:nvSpPr>
          <p:cNvPr id="12" name="Rounded Rectangle 12">
            <a:extLst>
              <a:ext uri="{FF2B5EF4-FFF2-40B4-BE49-F238E27FC236}">
                <a16:creationId xmlns:a16="http://schemas.microsoft.com/office/drawing/2014/main" id="{B386D575-7AE6-8736-97CE-87F860DCCBE7}"/>
              </a:ext>
            </a:extLst>
          </p:cNvPr>
          <p:cNvSpPr/>
          <p:nvPr/>
        </p:nvSpPr>
        <p:spPr>
          <a:xfrm>
            <a:off x="0" y="1356417"/>
            <a:ext cx="6866648" cy="2076577"/>
          </a:xfrm>
          <a:prstGeom prst="roundRect">
            <a:avLst>
              <a:gd name="adj" fmla="val 0"/>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atin typeface="+mn-ea"/>
            </a:endParaRPr>
          </a:p>
        </p:txBody>
      </p:sp>
      <p:sp>
        <p:nvSpPr>
          <p:cNvPr id="13" name="Subtitle 2">
            <a:extLst>
              <a:ext uri="{FF2B5EF4-FFF2-40B4-BE49-F238E27FC236}">
                <a16:creationId xmlns:a16="http://schemas.microsoft.com/office/drawing/2014/main" id="{9B1173D8-CFCA-4F55-BCF0-5F7C9B989DA2}"/>
              </a:ext>
            </a:extLst>
          </p:cNvPr>
          <p:cNvSpPr txBox="1">
            <a:spLocks/>
          </p:cNvSpPr>
          <p:nvPr/>
        </p:nvSpPr>
        <p:spPr>
          <a:xfrm>
            <a:off x="173223" y="1941039"/>
            <a:ext cx="4866472" cy="1098054"/>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en-US" altLang="zh-TW" dirty="0">
                <a:latin typeface="+mn-ea"/>
              </a:rPr>
              <a:t>Keith is the Co-Founder and Chief Executive Officer of </a:t>
            </a:r>
            <a:r>
              <a:rPr lang="en-US" altLang="zh-TW" dirty="0" err="1">
                <a:latin typeface="+mn-ea"/>
              </a:rPr>
              <a:t>Innopage</a:t>
            </a:r>
            <a:r>
              <a:rPr lang="en-US" altLang="zh-TW" dirty="0">
                <a:latin typeface="+mn-ea"/>
              </a:rPr>
              <a:t> Limited, a company specializing in Mobile Apps and Blockchain / Web3 projects development. Since 2010, under Keith's leadership, </a:t>
            </a:r>
            <a:r>
              <a:rPr lang="en-US" altLang="zh-TW" dirty="0" err="1">
                <a:latin typeface="+mn-ea"/>
              </a:rPr>
              <a:t>Innopage</a:t>
            </a:r>
            <a:r>
              <a:rPr lang="en-US" altLang="zh-TW" dirty="0">
                <a:latin typeface="+mn-ea"/>
              </a:rPr>
              <a:t> has received numerous local and international awards for its innovative products. In addition to his professional pursuits, Keith serves as a part-time lecturer at local universities. Currently, he also holds the position of Chairman of the Hong Kong Wireless Technology Industry Association (WTIA).</a:t>
            </a:r>
            <a:endParaRPr lang="en-US" dirty="0">
              <a:latin typeface="+mn-ea"/>
              <a:cs typeface="Calibri"/>
            </a:endParaRPr>
          </a:p>
        </p:txBody>
      </p:sp>
      <p:sp>
        <p:nvSpPr>
          <p:cNvPr id="14" name="Subtitle 2">
            <a:extLst>
              <a:ext uri="{FF2B5EF4-FFF2-40B4-BE49-F238E27FC236}">
                <a16:creationId xmlns:a16="http://schemas.microsoft.com/office/drawing/2014/main" id="{FEA02FC1-82E8-503A-1C10-A51436B31379}"/>
              </a:ext>
            </a:extLst>
          </p:cNvPr>
          <p:cNvSpPr txBox="1">
            <a:spLocks/>
          </p:cNvSpPr>
          <p:nvPr/>
        </p:nvSpPr>
        <p:spPr>
          <a:xfrm>
            <a:off x="192881" y="1582975"/>
            <a:ext cx="4074812" cy="275264"/>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500" b="1" dirty="0"/>
              <a:t>Mr </a:t>
            </a:r>
            <a:r>
              <a:rPr lang="en-HK" sz="1500" b="1" dirty="0"/>
              <a:t>Keith</a:t>
            </a:r>
            <a:r>
              <a:rPr lang="zh-TW" altLang="en-US" sz="1500" b="1" dirty="0"/>
              <a:t> </a:t>
            </a:r>
            <a:r>
              <a:rPr lang="en-HK" altLang="zh-TW" sz="1500" b="1" dirty="0"/>
              <a:t>Li</a:t>
            </a:r>
            <a:endParaRPr lang="en-US" sz="1500" b="1" dirty="0"/>
          </a:p>
        </p:txBody>
      </p:sp>
      <p:pic>
        <p:nvPicPr>
          <p:cNvPr id="18" name="Picture 17" descr="A person wearing glasses&#10;&#10;Description automatically generated with low confidence">
            <a:extLst>
              <a:ext uri="{FF2B5EF4-FFF2-40B4-BE49-F238E27FC236}">
                <a16:creationId xmlns:a16="http://schemas.microsoft.com/office/drawing/2014/main" id="{F4D6D2B7-38A0-FDFF-AA9B-440E61A160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0484" y="1841570"/>
            <a:ext cx="1171099" cy="1296992"/>
          </a:xfrm>
          <a:prstGeom prst="rect">
            <a:avLst/>
          </a:prstGeom>
        </p:spPr>
      </p:pic>
      <p:pic>
        <p:nvPicPr>
          <p:cNvPr id="7" name="Picture 6">
            <a:extLst>
              <a:ext uri="{FF2B5EF4-FFF2-40B4-BE49-F238E27FC236}">
                <a16:creationId xmlns:a16="http://schemas.microsoft.com/office/drawing/2014/main" id="{4D985339-7907-18AA-6AB7-80F31982A633}"/>
              </a:ext>
            </a:extLst>
          </p:cNvPr>
          <p:cNvPicPr>
            <a:picLocks noChangeAspect="1"/>
          </p:cNvPicPr>
          <p:nvPr/>
        </p:nvPicPr>
        <p:blipFill>
          <a:blip r:embed="rId6">
            <a:extLst>
              <a:ext uri="{28A0092B-C50C-407E-A947-70E740481C1C}">
                <a14:useLocalDpi xmlns:a14="http://schemas.microsoft.com/office/drawing/2010/main" val="0"/>
              </a:ext>
            </a:extLst>
          </a:blip>
          <a:srcRect l="9775" t="10075" r="9549" b="9894"/>
          <a:stretch>
            <a:fillRect/>
          </a:stretch>
        </p:blipFill>
        <p:spPr>
          <a:xfrm>
            <a:off x="5039695" y="4051143"/>
            <a:ext cx="1481071" cy="1469234"/>
          </a:xfrm>
          <a:prstGeom prst="rect">
            <a:avLst/>
          </a:prstGeom>
        </p:spPr>
      </p:pic>
    </p:spTree>
    <p:extLst>
      <p:ext uri="{BB962C8B-B14F-4D97-AF65-F5344CB8AC3E}">
        <p14:creationId xmlns:p14="http://schemas.microsoft.com/office/powerpoint/2010/main" val="402247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Subtitle 2"/>
          <p:cNvSpPr txBox="1">
            <a:spLocks/>
          </p:cNvSpPr>
          <p:nvPr/>
        </p:nvSpPr>
        <p:spPr>
          <a:xfrm>
            <a:off x="239737" y="1144098"/>
            <a:ext cx="6276081" cy="329074"/>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500" b="1" dirty="0">
                <a:solidFill>
                  <a:schemeClr val="accent3"/>
                </a:solidFill>
                <a:latin typeface="+mn-ea"/>
              </a:rPr>
              <a:t>Student Testimonial</a:t>
            </a:r>
            <a:endParaRPr lang="en-US" sz="1500" b="1" dirty="0">
              <a:solidFill>
                <a:schemeClr val="accent3"/>
              </a:solidFill>
              <a:latin typeface="+mn-ea"/>
              <a:cs typeface="Calibri"/>
            </a:endParaRPr>
          </a:p>
        </p:txBody>
      </p:sp>
      <p:sp>
        <p:nvSpPr>
          <p:cNvPr id="24" name="Rectangle 23"/>
          <p:cNvSpPr/>
          <p:nvPr/>
        </p:nvSpPr>
        <p:spPr>
          <a:xfrm>
            <a:off x="192881" y="272812"/>
            <a:ext cx="1240632" cy="504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35" name="Rectangle 34"/>
          <p:cNvSpPr/>
          <p:nvPr/>
        </p:nvSpPr>
        <p:spPr>
          <a:xfrm>
            <a:off x="2685460" y="233553"/>
            <a:ext cx="4144561" cy="580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HK" sz="1600" b="1" dirty="0">
                <a:solidFill>
                  <a:schemeClr val="tx1">
                    <a:lumMod val="75000"/>
                    <a:lumOff val="25000"/>
                  </a:schemeClr>
                </a:solidFill>
              </a:rPr>
              <a:t>Blender 3D Modelling: </a:t>
            </a:r>
          </a:p>
          <a:p>
            <a:pPr algn="r"/>
            <a:r>
              <a:rPr lang="en-HK" sz="1600" b="1" dirty="0">
                <a:solidFill>
                  <a:schemeClr val="tx1">
                    <a:lumMod val="75000"/>
                    <a:lumOff val="25000"/>
                  </a:schemeClr>
                </a:solidFill>
              </a:rPr>
              <a:t>Open-Source Professional 3D Production</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28" y="225449"/>
            <a:ext cx="1689838" cy="510104"/>
          </a:xfrm>
          <a:prstGeom prst="rect">
            <a:avLst/>
          </a:prstGeom>
        </p:spPr>
      </p:pic>
      <p:cxnSp>
        <p:nvCxnSpPr>
          <p:cNvPr id="6" name="Straight Connector 5"/>
          <p:cNvCxnSpPr/>
          <p:nvPr/>
        </p:nvCxnSpPr>
        <p:spPr>
          <a:xfrm flipH="1">
            <a:off x="0" y="198884"/>
            <a:ext cx="6858000" cy="0"/>
          </a:xfrm>
          <a:prstGeom prst="line">
            <a:avLst/>
          </a:prstGeom>
          <a:ln w="19050">
            <a:solidFill>
              <a:srgbClr val="0054A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0" y="765623"/>
            <a:ext cx="6858000" cy="0"/>
          </a:xfrm>
          <a:prstGeom prst="line">
            <a:avLst/>
          </a:prstGeom>
          <a:ln w="19050">
            <a:solidFill>
              <a:srgbClr val="098C74"/>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rotWithShape="1">
          <a:blip r:embed="rId3">
            <a:extLst>
              <a:ext uri="{28A0092B-C50C-407E-A947-70E740481C1C}">
                <a14:useLocalDpi xmlns:a14="http://schemas.microsoft.com/office/drawing/2010/main" val="0"/>
              </a:ext>
            </a:extLst>
          </a:blip>
          <a:srcRect l="69865" t="17910" b="66093"/>
          <a:stretch/>
        </p:blipFill>
        <p:spPr>
          <a:xfrm>
            <a:off x="4924425" y="-6741"/>
            <a:ext cx="1938752" cy="499866"/>
          </a:xfrm>
          <a:prstGeom prst="rect">
            <a:avLst/>
          </a:prstGeom>
        </p:spPr>
      </p:pic>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t="81734" r="85814" b="5892"/>
          <a:stretch/>
        </p:blipFill>
        <p:spPr>
          <a:xfrm>
            <a:off x="-123" y="743602"/>
            <a:ext cx="793080" cy="335999"/>
          </a:xfrm>
          <a:prstGeom prst="rect">
            <a:avLst/>
          </a:prstGeom>
        </p:spPr>
      </p:pic>
      <p:pic>
        <p:nvPicPr>
          <p:cNvPr id="22" name="Graphic 21">
            <a:hlinkClick r:id="rId4"/>
            <a:extLst>
              <a:ext uri="{FF2B5EF4-FFF2-40B4-BE49-F238E27FC236}">
                <a16:creationId xmlns:a16="http://schemas.microsoft.com/office/drawing/2014/main" id="{7C284B90-7198-F2C3-9839-FBEE8D0BEA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61695" y="8348533"/>
            <a:ext cx="1692959" cy="386329"/>
          </a:xfrm>
          <a:prstGeom prst="rect">
            <a:avLst/>
          </a:prstGeom>
        </p:spPr>
      </p:pic>
      <p:pic>
        <p:nvPicPr>
          <p:cNvPr id="23" name="Picture 22" descr="Text&#10;&#10;Description automatically generated">
            <a:extLst>
              <a:ext uri="{FF2B5EF4-FFF2-40B4-BE49-F238E27FC236}">
                <a16:creationId xmlns:a16="http://schemas.microsoft.com/office/drawing/2014/main" id="{8065F63D-34EC-4E70-FE11-B0BF30B25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695" y="7534574"/>
            <a:ext cx="1406725" cy="380575"/>
          </a:xfrm>
          <a:prstGeom prst="rect">
            <a:avLst/>
          </a:prstGeom>
        </p:spPr>
      </p:pic>
      <p:pic>
        <p:nvPicPr>
          <p:cNvPr id="26" name="Picture 25">
            <a:extLst>
              <a:ext uri="{FF2B5EF4-FFF2-40B4-BE49-F238E27FC236}">
                <a16:creationId xmlns:a16="http://schemas.microsoft.com/office/drawing/2014/main" id="{291C3EF8-BA61-4305-1ADE-A3775AEDD7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5342" y="6674240"/>
            <a:ext cx="1775065" cy="453594"/>
          </a:xfrm>
          <a:prstGeom prst="rect">
            <a:avLst/>
          </a:prstGeom>
        </p:spPr>
      </p:pic>
      <p:pic>
        <p:nvPicPr>
          <p:cNvPr id="27" name="Picture 26">
            <a:extLst>
              <a:ext uri="{FF2B5EF4-FFF2-40B4-BE49-F238E27FC236}">
                <a16:creationId xmlns:a16="http://schemas.microsoft.com/office/drawing/2014/main" id="{72BBF4EA-C60C-3EA2-0884-116A577231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5394" y="6668109"/>
            <a:ext cx="1577921" cy="402714"/>
          </a:xfrm>
          <a:prstGeom prst="rect">
            <a:avLst/>
          </a:prstGeom>
        </p:spPr>
      </p:pic>
      <p:pic>
        <p:nvPicPr>
          <p:cNvPr id="28" name="Picture 27">
            <a:extLst>
              <a:ext uri="{FF2B5EF4-FFF2-40B4-BE49-F238E27FC236}">
                <a16:creationId xmlns:a16="http://schemas.microsoft.com/office/drawing/2014/main" id="{B7E5CBC2-7E5E-3A49-2EBF-DCA0F49EEC0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76575" y="7361747"/>
            <a:ext cx="1431034" cy="572802"/>
          </a:xfrm>
          <a:prstGeom prst="rect">
            <a:avLst/>
          </a:prstGeom>
        </p:spPr>
      </p:pic>
      <p:pic>
        <p:nvPicPr>
          <p:cNvPr id="29" name="Picture 28">
            <a:extLst>
              <a:ext uri="{FF2B5EF4-FFF2-40B4-BE49-F238E27FC236}">
                <a16:creationId xmlns:a16="http://schemas.microsoft.com/office/drawing/2014/main" id="{208E955A-E2B9-CE04-5A52-AD87CF9F400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98316" y="7254393"/>
            <a:ext cx="1692422" cy="925077"/>
          </a:xfrm>
          <a:prstGeom prst="rect">
            <a:avLst/>
          </a:prstGeom>
        </p:spPr>
      </p:pic>
      <p:pic>
        <p:nvPicPr>
          <p:cNvPr id="30" name="Picture 29" descr="Text&#10;&#10;Description automatically generated">
            <a:extLst>
              <a:ext uri="{FF2B5EF4-FFF2-40B4-BE49-F238E27FC236}">
                <a16:creationId xmlns:a16="http://schemas.microsoft.com/office/drawing/2014/main" id="{128773A0-A919-F2AE-7C4D-DE26D2FEEAD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68564" y="8284349"/>
            <a:ext cx="1439045" cy="514695"/>
          </a:xfrm>
          <a:prstGeom prst="rect">
            <a:avLst/>
          </a:prstGeom>
        </p:spPr>
      </p:pic>
      <p:pic>
        <p:nvPicPr>
          <p:cNvPr id="31" name="Picture 30" descr="Logo, company name&#10;&#10;Description automatically generated">
            <a:extLst>
              <a:ext uri="{FF2B5EF4-FFF2-40B4-BE49-F238E27FC236}">
                <a16:creationId xmlns:a16="http://schemas.microsoft.com/office/drawing/2014/main" id="{3269FA92-9E7E-AF43-0010-9E31AA71F74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872694" y="6535814"/>
            <a:ext cx="943665" cy="667303"/>
          </a:xfrm>
          <a:prstGeom prst="rect">
            <a:avLst/>
          </a:prstGeom>
        </p:spPr>
      </p:pic>
      <p:sp>
        <p:nvSpPr>
          <p:cNvPr id="32" name="TextBox 31">
            <a:extLst>
              <a:ext uri="{FF2B5EF4-FFF2-40B4-BE49-F238E27FC236}">
                <a16:creationId xmlns:a16="http://schemas.microsoft.com/office/drawing/2014/main" id="{CCE7C2F6-2A05-A38B-5A1F-827A59AB35FD}"/>
              </a:ext>
            </a:extLst>
          </p:cNvPr>
          <p:cNvSpPr txBox="1"/>
          <p:nvPr/>
        </p:nvSpPr>
        <p:spPr>
          <a:xfrm>
            <a:off x="239737" y="6267512"/>
            <a:ext cx="3767313" cy="307777"/>
          </a:xfrm>
          <a:prstGeom prst="rect">
            <a:avLst/>
          </a:prstGeom>
          <a:noFill/>
        </p:spPr>
        <p:txBody>
          <a:bodyPr wrap="none" rtlCol="0">
            <a:spAutoFit/>
          </a:bodyPr>
          <a:lstStyle/>
          <a:p>
            <a:r>
              <a:rPr lang="en-US" sz="1400" b="1" i="0" dirty="0">
                <a:solidFill>
                  <a:srgbClr val="000000"/>
                </a:solidFill>
                <a:effectLst/>
              </a:rPr>
              <a:t>Supporting </a:t>
            </a:r>
            <a:r>
              <a:rPr lang="en-US" sz="1400" b="1" i="0" dirty="0" err="1">
                <a:solidFill>
                  <a:srgbClr val="000000"/>
                </a:solidFill>
                <a:effectLst/>
              </a:rPr>
              <a:t>Organisations</a:t>
            </a:r>
            <a:r>
              <a:rPr lang="en-US" sz="1400" b="1" i="0" dirty="0">
                <a:solidFill>
                  <a:srgbClr val="000000"/>
                </a:solidFill>
                <a:effectLst/>
              </a:rPr>
              <a:t> (in alphabetical order)</a:t>
            </a:r>
            <a:endParaRPr lang="en-HK" sz="1400" dirty="0"/>
          </a:p>
        </p:txBody>
      </p:sp>
      <p:sp>
        <p:nvSpPr>
          <p:cNvPr id="36" name="Speech Bubble: Rectangle with Corners Rounded 35">
            <a:extLst>
              <a:ext uri="{FF2B5EF4-FFF2-40B4-BE49-F238E27FC236}">
                <a16:creationId xmlns:a16="http://schemas.microsoft.com/office/drawing/2014/main" id="{10B6ECFD-B2BA-0F26-6761-F2A7B2ADE5E2}"/>
              </a:ext>
            </a:extLst>
          </p:cNvPr>
          <p:cNvSpPr/>
          <p:nvPr/>
        </p:nvSpPr>
        <p:spPr>
          <a:xfrm>
            <a:off x="313542" y="1493891"/>
            <a:ext cx="4282313" cy="4628364"/>
          </a:xfrm>
          <a:prstGeom prst="wedgeRoundRectCallout">
            <a:avLst>
              <a:gd name="adj1" fmla="val 53430"/>
              <a:gd name="adj2" fmla="val -39932"/>
              <a:gd name="adj3" fmla="val 16667"/>
            </a:avLst>
          </a:prstGeom>
          <a:solidFill>
            <a:schemeClr val="bg1">
              <a:lumMod val="95000"/>
              <a:alpha val="50196"/>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en-US" altLang="zh-CN" sz="1200" dirty="0">
                <a:solidFill>
                  <a:schemeClr val="tx1"/>
                </a:solidFill>
                <a:effectLst/>
                <a:latin typeface="+mn-ea"/>
                <a:cs typeface="Times New Roman" panose="02020603050405020304" pitchFamily="18" charset="0"/>
              </a:rPr>
              <a:t>I attended HKPC's five-day workshop to learn Blender and benefitted greatly from it.</a:t>
            </a:r>
          </a:p>
          <a:p>
            <a:pPr marL="0" marR="0">
              <a:lnSpc>
                <a:spcPct val="107000"/>
              </a:lnSpc>
              <a:spcBef>
                <a:spcPts val="0"/>
              </a:spcBef>
              <a:spcAft>
                <a:spcPts val="800"/>
              </a:spcAft>
            </a:pPr>
            <a:r>
              <a:rPr lang="en-US" altLang="zh-CN" sz="1200" dirty="0">
                <a:solidFill>
                  <a:schemeClr val="tx1"/>
                </a:solidFill>
                <a:effectLst/>
                <a:latin typeface="+mn-ea"/>
                <a:cs typeface="Times New Roman" panose="02020603050405020304" pitchFamily="18" charset="0"/>
              </a:rPr>
              <a:t>Many thanks to our tutor for teaching us. I received valuable experience from fellow students coming from different learning and teaching backgrounds.</a:t>
            </a:r>
          </a:p>
          <a:p>
            <a:pPr marL="0" marR="0">
              <a:lnSpc>
                <a:spcPct val="107000"/>
              </a:lnSpc>
              <a:spcBef>
                <a:spcPts val="0"/>
              </a:spcBef>
              <a:spcAft>
                <a:spcPts val="800"/>
              </a:spcAft>
            </a:pPr>
            <a:r>
              <a:rPr lang="en-US" altLang="zh-CN" sz="1200" dirty="0">
                <a:solidFill>
                  <a:schemeClr val="tx1"/>
                </a:solidFill>
                <a:effectLst/>
                <a:latin typeface="+mn-ea"/>
                <a:cs typeface="Times New Roman" panose="02020603050405020304" pitchFamily="18" charset="0"/>
              </a:rPr>
              <a:t>I teach secondary level Visual Arts and I think Blender resembles Canvas. Both invite us to learn the wonders of 3D spaces using digital methods. I learnt how to sculpt characters, perform UV unwrapping on faces and apply textures.</a:t>
            </a:r>
          </a:p>
          <a:p>
            <a:pPr marL="0" marR="0">
              <a:lnSpc>
                <a:spcPct val="107000"/>
              </a:lnSpc>
              <a:spcBef>
                <a:spcPts val="0"/>
              </a:spcBef>
              <a:spcAft>
                <a:spcPts val="800"/>
              </a:spcAft>
            </a:pPr>
            <a:r>
              <a:rPr lang="en-US" altLang="zh-CN" sz="1200" dirty="0">
                <a:solidFill>
                  <a:schemeClr val="tx1"/>
                </a:solidFill>
                <a:effectLst/>
                <a:latin typeface="+mn-ea"/>
                <a:cs typeface="Times New Roman" panose="02020603050405020304" pitchFamily="18" charset="0"/>
              </a:rPr>
              <a:t>From simply sticking stickers onto my own airplane model, to experimenting with set animation settings, my imagination was allowed to run freely beyond static paintings on paper.</a:t>
            </a:r>
          </a:p>
          <a:p>
            <a:pPr marL="0" marR="0">
              <a:lnSpc>
                <a:spcPct val="107000"/>
              </a:lnSpc>
              <a:spcBef>
                <a:spcPts val="0"/>
              </a:spcBef>
              <a:spcAft>
                <a:spcPts val="800"/>
              </a:spcAft>
            </a:pPr>
            <a:r>
              <a:rPr lang="en-US" altLang="zh-CN" sz="1200" dirty="0">
                <a:solidFill>
                  <a:schemeClr val="tx1"/>
                </a:solidFill>
                <a:effectLst/>
                <a:latin typeface="+mn-ea"/>
                <a:cs typeface="Times New Roman" panose="02020603050405020304" pitchFamily="18" charset="0"/>
              </a:rPr>
              <a:t>In the future, I plan to enter a short film competition with a blender-made piece. By then, I believe that I will have a more thorough understanding of character modelling.</a:t>
            </a:r>
            <a:endParaRPr lang="en-HK" sz="1200" dirty="0">
              <a:solidFill>
                <a:schemeClr val="tx1"/>
              </a:solidFill>
              <a:latin typeface="+mn-ea"/>
            </a:endParaRPr>
          </a:p>
        </p:txBody>
      </p:sp>
      <p:pic>
        <p:nvPicPr>
          <p:cNvPr id="37" name="Picture 36" descr="A person sitting at a table&#10;&#10;Description automatically generated with medium confidence">
            <a:extLst>
              <a:ext uri="{FF2B5EF4-FFF2-40B4-BE49-F238E27FC236}">
                <a16:creationId xmlns:a16="http://schemas.microsoft.com/office/drawing/2014/main" id="{B430EFAA-7D35-1C19-F862-ABD483480819}"/>
              </a:ext>
            </a:extLst>
          </p:cNvPr>
          <p:cNvPicPr>
            <a:picLocks noChangeAspect="1"/>
          </p:cNvPicPr>
          <p:nvPr/>
        </p:nvPicPr>
        <p:blipFill rotWithShape="1">
          <a:blip r:embed="rId14">
            <a:extLst>
              <a:ext uri="{28A0092B-C50C-407E-A947-70E740481C1C}">
                <a14:useLocalDpi xmlns:a14="http://schemas.microsoft.com/office/drawing/2010/main" val="0"/>
              </a:ext>
            </a:extLst>
          </a:blip>
          <a:srcRect t="24545" r="11709" b="27905"/>
          <a:stretch/>
        </p:blipFill>
        <p:spPr>
          <a:xfrm>
            <a:off x="4868865" y="1469958"/>
            <a:ext cx="1675593" cy="1642918"/>
          </a:xfrm>
          <a:prstGeom prst="rect">
            <a:avLst/>
          </a:prstGeom>
        </p:spPr>
      </p:pic>
      <p:sp>
        <p:nvSpPr>
          <p:cNvPr id="38" name="TextBox 37">
            <a:extLst>
              <a:ext uri="{FF2B5EF4-FFF2-40B4-BE49-F238E27FC236}">
                <a16:creationId xmlns:a16="http://schemas.microsoft.com/office/drawing/2014/main" id="{43E21799-270C-67F7-6C66-0858A4EB98F5}"/>
              </a:ext>
            </a:extLst>
          </p:cNvPr>
          <p:cNvSpPr txBox="1"/>
          <p:nvPr/>
        </p:nvSpPr>
        <p:spPr>
          <a:xfrm>
            <a:off x="4964309" y="3101438"/>
            <a:ext cx="1675594" cy="369332"/>
          </a:xfrm>
          <a:prstGeom prst="rect">
            <a:avLst/>
          </a:prstGeom>
          <a:noFill/>
        </p:spPr>
        <p:txBody>
          <a:bodyPr wrap="square" rtlCol="0">
            <a:spAutoFit/>
          </a:bodyPr>
          <a:lstStyle/>
          <a:p>
            <a:r>
              <a:rPr lang="en-US" altLang="zh-TW" sz="1800" b="1" dirty="0">
                <a:solidFill>
                  <a:schemeClr val="accent3"/>
                </a:solidFill>
                <a:effectLst/>
                <a:latin typeface="Calibri" panose="020F0502020204030204" pitchFamily="34" charset="0"/>
                <a:ea typeface="DengXian" panose="02010600030101010101" pitchFamily="2" charset="-122"/>
                <a:cs typeface="Times New Roman" panose="02020603050405020304" pitchFamily="18" charset="0"/>
              </a:rPr>
              <a:t>Ms. </a:t>
            </a:r>
            <a:r>
              <a:rPr lang="en-US" sz="1800" b="1" dirty="0">
                <a:solidFill>
                  <a:schemeClr val="accent3"/>
                </a:solidFill>
                <a:effectLst/>
                <a:latin typeface="Calibri" panose="020F0502020204030204" pitchFamily="34" charset="0"/>
                <a:ea typeface="DengXian" panose="02010600030101010101" pitchFamily="2" charset="-122"/>
                <a:cs typeface="Times New Roman" panose="02020603050405020304" pitchFamily="18" charset="0"/>
              </a:rPr>
              <a:t>Angela Lai</a:t>
            </a:r>
            <a:endParaRPr lang="en-HK" b="1" dirty="0">
              <a:solidFill>
                <a:schemeClr val="accent3"/>
              </a:solidFill>
            </a:endParaRPr>
          </a:p>
        </p:txBody>
      </p:sp>
    </p:spTree>
    <p:extLst>
      <p:ext uri="{BB962C8B-B14F-4D97-AF65-F5344CB8AC3E}">
        <p14:creationId xmlns:p14="http://schemas.microsoft.com/office/powerpoint/2010/main" val="3637575558"/>
      </p:ext>
    </p:extLst>
  </p:cSld>
  <p:clrMapOvr>
    <a:masterClrMapping/>
  </p:clrMapOvr>
</p:sld>
</file>

<file path=ppt/theme/theme1.xml><?xml version="1.0" encoding="utf-8"?>
<a:theme xmlns:a="http://schemas.openxmlformats.org/drawingml/2006/main" name="HKPC Pamphlet V4">
  <a:themeElements>
    <a:clrScheme name="HKPC">
      <a:dk1>
        <a:sysClr val="windowText" lastClr="000000"/>
      </a:dk1>
      <a:lt1>
        <a:sysClr val="window" lastClr="FFFFFF"/>
      </a:lt1>
      <a:dk2>
        <a:srgbClr val="0054A6"/>
      </a:dk2>
      <a:lt2>
        <a:srgbClr val="D1D9DD"/>
      </a:lt2>
      <a:accent1>
        <a:srgbClr val="1B75BC"/>
      </a:accent1>
      <a:accent2>
        <a:srgbClr val="00A79D"/>
      </a:accent2>
      <a:accent3>
        <a:srgbClr val="009175"/>
      </a:accent3>
      <a:accent4>
        <a:srgbClr val="546670"/>
      </a:accent4>
      <a:accent5>
        <a:srgbClr val="F26522"/>
      </a:accent5>
      <a:accent6>
        <a:srgbClr val="FFCB05"/>
      </a:accent6>
      <a:hlink>
        <a:srgbClr val="883F98"/>
      </a:hlink>
      <a:folHlink>
        <a:srgbClr val="883F98"/>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KPC">
    <a:dk1>
      <a:sysClr val="windowText" lastClr="000000"/>
    </a:dk1>
    <a:lt1>
      <a:sysClr val="window" lastClr="FFFFFF"/>
    </a:lt1>
    <a:dk2>
      <a:srgbClr val="0054A6"/>
    </a:dk2>
    <a:lt2>
      <a:srgbClr val="D1D9DD"/>
    </a:lt2>
    <a:accent1>
      <a:srgbClr val="1B75BC"/>
    </a:accent1>
    <a:accent2>
      <a:srgbClr val="00A79D"/>
    </a:accent2>
    <a:accent3>
      <a:srgbClr val="009175"/>
    </a:accent3>
    <a:accent4>
      <a:srgbClr val="546670"/>
    </a:accent4>
    <a:accent5>
      <a:srgbClr val="F26522"/>
    </a:accent5>
    <a:accent6>
      <a:srgbClr val="FFCB05"/>
    </a:accent6>
    <a:hlink>
      <a:srgbClr val="883F98"/>
    </a:hlink>
    <a:folHlink>
      <a:srgbClr val="883F98"/>
    </a:folHlink>
  </a:clrScheme>
</a:themeOverride>
</file>

<file path=docProps/app.xml><?xml version="1.0" encoding="utf-8"?>
<Properties xmlns="http://schemas.openxmlformats.org/officeDocument/2006/extended-properties" xmlns:vt="http://schemas.openxmlformats.org/officeDocument/2006/docPropsVTypes">
  <Template/>
  <TotalTime>20753</TotalTime>
  <Words>2664</Words>
  <Application>Microsoft Office PowerPoint</Application>
  <PresentationFormat>A4 Paper (210x297 mm)</PresentationFormat>
  <Paragraphs>193</Paragraphs>
  <Slides>8</Slides>
  <Notes>2</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Yu Gothic Medium</vt:lpstr>
      <vt:lpstr>微軟正黑體</vt:lpstr>
      <vt:lpstr>微軟正黑體</vt:lpstr>
      <vt:lpstr>PMingLiU</vt:lpstr>
      <vt:lpstr>Arial</vt:lpstr>
      <vt:lpstr>Calibri</vt:lpstr>
      <vt:lpstr>Courier New</vt:lpstr>
      <vt:lpstr>Times New Roman</vt:lpstr>
      <vt:lpstr>Wingdings</vt:lpstr>
      <vt:lpstr>HKPC Pamphlet V4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Luna LAU</dc:creator>
  <cp:lastModifiedBy>Yan WAI</cp:lastModifiedBy>
  <cp:revision>627</cp:revision>
  <cp:lastPrinted>2022-07-11T10:59:45Z</cp:lastPrinted>
  <dcterms:created xsi:type="dcterms:W3CDTF">2019-12-06T03:20:34Z</dcterms:created>
  <dcterms:modified xsi:type="dcterms:W3CDTF">2026-03-12T07:37:32Z</dcterms:modified>
</cp:coreProperties>
</file>